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5" r:id="rId2"/>
    <p:sldId id="268" r:id="rId3"/>
    <p:sldId id="271" r:id="rId4"/>
    <p:sldId id="272" r:id="rId5"/>
    <p:sldId id="277" r:id="rId6"/>
    <p:sldId id="278" r:id="rId7"/>
    <p:sldId id="280" r:id="rId8"/>
    <p:sldId id="279" r:id="rId9"/>
    <p:sldId id="274" r:id="rId10"/>
    <p:sldId id="289" r:id="rId11"/>
    <p:sldId id="290" r:id="rId12"/>
    <p:sldId id="291" r:id="rId13"/>
    <p:sldId id="293" r:id="rId14"/>
    <p:sldId id="294" r:id="rId15"/>
    <p:sldId id="295" r:id="rId16"/>
    <p:sldId id="296" r:id="rId17"/>
    <p:sldId id="298" r:id="rId18"/>
    <p:sldId id="297" r:id="rId19"/>
    <p:sldId id="299" r:id="rId20"/>
    <p:sldId id="300" r:id="rId21"/>
    <p:sldId id="301" r:id="rId22"/>
    <p:sldId id="30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8C6CF7"/>
    <a:srgbClr val="295991"/>
    <a:srgbClr val="147BD6"/>
    <a:srgbClr val="37BF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75" autoAdjust="0"/>
    <p:restoredTop sz="36420" autoAdjust="0"/>
  </p:normalViewPr>
  <p:slideViewPr>
    <p:cSldViewPr snapToGrid="0">
      <p:cViewPr varScale="1">
        <p:scale>
          <a:sx n="10" d="100"/>
          <a:sy n="10" d="100"/>
        </p:scale>
        <p:origin x="528" y="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97EEB-146A-47C9-A1E3-E4190FB89C75}" type="datetimeFigureOut">
              <a:rPr lang="en-US" smtClean="0"/>
              <a:t>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345C4-17BC-49D3-A931-57EC33E5C073}" type="slidenum">
              <a:rPr lang="en-US" smtClean="0"/>
              <a:t>‹#›</a:t>
            </a:fld>
            <a:endParaRPr lang="en-US"/>
          </a:p>
        </p:txBody>
      </p:sp>
    </p:spTree>
    <p:extLst>
      <p:ext uri="{BB962C8B-B14F-4D97-AF65-F5344CB8AC3E}">
        <p14:creationId xmlns:p14="http://schemas.microsoft.com/office/powerpoint/2010/main" val="2203235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facial recognition has seen widespread adoption due to advances in artificial intelligence and deep learning technology that made it possible for systems to process enormous amount data quicker and more efficiently. </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a:t>
            </a:fld>
            <a:endParaRPr lang="en-US"/>
          </a:p>
        </p:txBody>
      </p:sp>
    </p:spTree>
    <p:extLst>
      <p:ext uri="{BB962C8B-B14F-4D97-AF65-F5344CB8AC3E}">
        <p14:creationId xmlns:p14="http://schemas.microsoft.com/office/powerpoint/2010/main" val="48343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backbone of this deep learning pipeline involves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Felzenszwalb’s superpixel generation method, which creates a selective search algorithm that filters an image by utilizing a series of equation that divides an image based on color similarity, texture similarity, size similarity, and fill similarity. Regions of proposal candidates can then be created by using a merging equation to create single components.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46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Using these series of equations, we only output regions of interest with actual objects within itself and not thousands of redundant and empty images.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87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RCNN is then trained in tandem with the data collected in the from the HOG with a model consisting of convolutions, pooling, comparisons, and 50 dense layers which equates into millions of parameters for the deep learning network to train with.</a:t>
            </a:r>
          </a:p>
          <a:p>
            <a:endParaRPr lang="en-US" dirty="0"/>
          </a:p>
          <a:p>
            <a:r>
              <a:rPr lang="en-US" dirty="0"/>
              <a:t>This model is easily retrainable and can account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abnormalities and still detect facial features if necessary.</a:t>
            </a:r>
          </a:p>
          <a:p>
            <a:endParaRPr lang="en-US" sz="1800" dirty="0">
              <a:effectLst/>
              <a:latin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12</a:t>
            </a:fld>
            <a:endParaRPr lang="en-US"/>
          </a:p>
        </p:txBody>
      </p:sp>
    </p:spTree>
    <p:extLst>
      <p:ext uri="{BB962C8B-B14F-4D97-AF65-F5344CB8AC3E}">
        <p14:creationId xmlns:p14="http://schemas.microsoft.com/office/powerpoint/2010/main" val="284541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deep metric learning to detect faces, we can now move on to the facial recognition to get peoples identities</a:t>
            </a:r>
          </a:p>
        </p:txBody>
      </p:sp>
      <p:sp>
        <p:nvSpPr>
          <p:cNvPr id="4" name="Slide Number Placeholder 3"/>
          <p:cNvSpPr>
            <a:spLocks noGrp="1"/>
          </p:cNvSpPr>
          <p:nvPr>
            <p:ph type="sldNum" sz="quarter" idx="5"/>
          </p:nvPr>
        </p:nvSpPr>
        <p:spPr/>
        <p:txBody>
          <a:bodyPr/>
          <a:lstStyle/>
          <a:p>
            <a:fld id="{544345C4-17BC-49D3-A931-57EC33E5C073}" type="slidenum">
              <a:rPr lang="en-US" smtClean="0"/>
              <a:t>13</a:t>
            </a:fld>
            <a:endParaRPr lang="en-US"/>
          </a:p>
        </p:txBody>
      </p:sp>
    </p:spTree>
    <p:extLst>
      <p:ext uri="{BB962C8B-B14F-4D97-AF65-F5344CB8AC3E}">
        <p14:creationId xmlns:p14="http://schemas.microsoft.com/office/powerpoint/2010/main" val="256714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Once a face is detected, it is then transformed into a 128 embedded blueprint. The more data that is collected in one’s facial identity, the more keys can be used to this identify a person.</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Once a database of the person’s blueprints have been created, these are then saved as the pretrained weight used for classification. When a facial detection recognized a face in a new image, it will then compare it with the database landmarks to identify the face.</a:t>
            </a:r>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14</a:t>
            </a:fld>
            <a:endParaRPr lang="en-US"/>
          </a:p>
        </p:txBody>
      </p:sp>
    </p:spTree>
    <p:extLst>
      <p:ext uri="{BB962C8B-B14F-4D97-AF65-F5344CB8AC3E}">
        <p14:creationId xmlns:p14="http://schemas.microsoft.com/office/powerpoint/2010/main" val="126500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RCNN is simply defined and trained with numerous amount of dataset, while being trainable with new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15</a:t>
            </a:fld>
            <a:endParaRPr lang="en-US"/>
          </a:p>
        </p:txBody>
      </p:sp>
    </p:spTree>
    <p:extLst>
      <p:ext uri="{BB962C8B-B14F-4D97-AF65-F5344CB8AC3E}">
        <p14:creationId xmlns:p14="http://schemas.microsoft.com/office/powerpoint/2010/main" val="3633953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problems in this project in addition is that this algorithm must now be written to </a:t>
            </a:r>
            <a:r>
              <a:rPr lang="en-US" sz="1800" dirty="0">
                <a:effectLst/>
                <a:latin typeface="Calibri" panose="020F0502020204030204" pitchFamily="34" charset="0"/>
                <a:ea typeface="Calibri" panose="020F0502020204030204" pitchFamily="34" charset="0"/>
                <a:cs typeface="Times New Roman" panose="02020603050405020304" pitchFamily="18" charset="0"/>
              </a:rPr>
              <a:t>now detect and classify individuals with facial coverings</a:t>
            </a:r>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16</a:t>
            </a:fld>
            <a:endParaRPr lang="en-US"/>
          </a:p>
        </p:txBody>
      </p:sp>
    </p:spTree>
    <p:extLst>
      <p:ext uri="{BB962C8B-B14F-4D97-AF65-F5344CB8AC3E}">
        <p14:creationId xmlns:p14="http://schemas.microsoft.com/office/powerpoint/2010/main" val="16660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a solution, we can investigate how the human brain has already solved this problem.</a:t>
            </a:r>
          </a:p>
          <a:p>
            <a:endParaRPr lang="en-US" dirty="0"/>
          </a:p>
          <a:p>
            <a:r>
              <a:rPr lang="en-US" dirty="0"/>
              <a:t>Given the two images shown, our human brain can tell that these two images are of the same person. But how?</a:t>
            </a:r>
          </a:p>
          <a:p>
            <a:endParaRPr lang="en-US" dirty="0"/>
          </a:p>
          <a:p>
            <a:r>
              <a:rPr lang="en-US" dirty="0"/>
              <a:t>The answer is simply that the facial features are still similar outside of the facial covering, and out brain can make a good estimation of the identity of the person.</a:t>
            </a:r>
          </a:p>
          <a:p>
            <a:endParaRPr lang="en-US" dirty="0"/>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17</a:t>
            </a:fld>
            <a:endParaRPr lang="en-US"/>
          </a:p>
        </p:txBody>
      </p:sp>
    </p:spTree>
    <p:extLst>
      <p:ext uri="{BB962C8B-B14F-4D97-AF65-F5344CB8AC3E}">
        <p14:creationId xmlns:p14="http://schemas.microsoft.com/office/powerpoint/2010/main" val="2702139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account for the facial coverings, the facial landmarks estimation can be rewritten to account for the missing features of the face and still make a good estimation based on the unblocked facial features such as the eyes, chin, ears, and forehead. </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18</a:t>
            </a:fld>
            <a:endParaRPr lang="en-US"/>
          </a:p>
        </p:txBody>
      </p:sp>
    </p:spTree>
    <p:extLst>
      <p:ext uri="{BB962C8B-B14F-4D97-AF65-F5344CB8AC3E}">
        <p14:creationId xmlns:p14="http://schemas.microsoft.com/office/powerpoint/2010/main" val="95183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majority of the data is now blocked from the facial covering, the algorithm can be modified to account for the missing spaced by either upscaling the image or making the kernel filter smaller. With this method, we can create the same amount of vector values to classify the individual.</a:t>
            </a:r>
          </a:p>
        </p:txBody>
      </p:sp>
      <p:sp>
        <p:nvSpPr>
          <p:cNvPr id="4" name="Slide Number Placeholder 3"/>
          <p:cNvSpPr>
            <a:spLocks noGrp="1"/>
          </p:cNvSpPr>
          <p:nvPr>
            <p:ph type="sldNum" sz="quarter" idx="5"/>
          </p:nvPr>
        </p:nvSpPr>
        <p:spPr/>
        <p:txBody>
          <a:bodyPr/>
          <a:lstStyle/>
          <a:p>
            <a:fld id="{544345C4-17BC-49D3-A931-57EC33E5C073}" type="slidenum">
              <a:rPr lang="en-US" smtClean="0"/>
              <a:t>19</a:t>
            </a:fld>
            <a:endParaRPr lang="en-US"/>
          </a:p>
        </p:txBody>
      </p:sp>
    </p:spTree>
    <p:extLst>
      <p:ext uri="{BB962C8B-B14F-4D97-AF65-F5344CB8AC3E}">
        <p14:creationId xmlns:p14="http://schemas.microsoft.com/office/powerpoint/2010/main" val="66069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23132"/>
                </a:solidFill>
                <a:effectLst/>
                <a:latin typeface="Rubik"/>
              </a:rPr>
              <a:t>Modern facial recognition software is a form of biometrics that map facial features called landmarks or nodal points from a photograph or video. These landmarks could include the distance between the eyes, the width of the nose, depth of eye sockets, distance from forehead to chin, and 100 more different measurements which is converted into an individual’s facial signature using mathematical formulas. It then compares these features with a database of known faces to find a match </a:t>
            </a:r>
            <a:r>
              <a:rPr lang="en-US" b="0" i="0">
                <a:solidFill>
                  <a:srgbClr val="323132"/>
                </a:solidFill>
                <a:effectLst/>
                <a:latin typeface="Rubik"/>
              </a:rPr>
              <a:t>which all occurs </a:t>
            </a:r>
            <a:r>
              <a:rPr lang="en-US" b="0" i="0" dirty="0">
                <a:solidFill>
                  <a:srgbClr val="323132"/>
                </a:solidFill>
                <a:effectLst/>
                <a:latin typeface="Rubik"/>
              </a:rPr>
              <a:t>in a matter of seconds. </a:t>
            </a:r>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2</a:t>
            </a:fld>
            <a:endParaRPr lang="en-US"/>
          </a:p>
        </p:txBody>
      </p:sp>
    </p:spTree>
    <p:extLst>
      <p:ext uri="{BB962C8B-B14F-4D97-AF65-F5344CB8AC3E}">
        <p14:creationId xmlns:p14="http://schemas.microsoft.com/office/powerpoint/2010/main" val="363176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focusing on the small feature of the face and creating the classification pipeline from it, as it turns out that deep learning models are really good at classifying who a person might be just on the small facial features of the face and achieving up to a 98% accuracy</a:t>
            </a:r>
          </a:p>
        </p:txBody>
      </p:sp>
      <p:sp>
        <p:nvSpPr>
          <p:cNvPr id="4" name="Slide Number Placeholder 3"/>
          <p:cNvSpPr>
            <a:spLocks noGrp="1"/>
          </p:cNvSpPr>
          <p:nvPr>
            <p:ph type="sldNum" sz="quarter" idx="5"/>
          </p:nvPr>
        </p:nvSpPr>
        <p:spPr/>
        <p:txBody>
          <a:bodyPr/>
          <a:lstStyle/>
          <a:p>
            <a:fld id="{544345C4-17BC-49D3-A931-57EC33E5C073}" type="slidenum">
              <a:rPr lang="en-US" smtClean="0"/>
              <a:t>20</a:t>
            </a:fld>
            <a:endParaRPr lang="en-US"/>
          </a:p>
        </p:txBody>
      </p:sp>
    </p:spTree>
    <p:extLst>
      <p:ext uri="{BB962C8B-B14F-4D97-AF65-F5344CB8AC3E}">
        <p14:creationId xmlns:p14="http://schemas.microsoft.com/office/powerpoint/2010/main" val="119459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results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21</a:t>
            </a:fld>
            <a:endParaRPr lang="en-US"/>
          </a:p>
        </p:txBody>
      </p:sp>
    </p:spTree>
    <p:extLst>
      <p:ext uri="{BB962C8B-B14F-4D97-AF65-F5344CB8AC3E}">
        <p14:creationId xmlns:p14="http://schemas.microsoft.com/office/powerpoint/2010/main" val="202728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22</a:t>
            </a:fld>
            <a:endParaRPr lang="en-US"/>
          </a:p>
        </p:txBody>
      </p:sp>
    </p:spTree>
    <p:extLst>
      <p:ext uri="{BB962C8B-B14F-4D97-AF65-F5344CB8AC3E}">
        <p14:creationId xmlns:p14="http://schemas.microsoft.com/office/powerpoint/2010/main" val="295984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very first step of facial recognition is the process of image segmentation to locate the region of interest.. Which in this case is locating the coordinates of the face within a 3D space. This process is mimics that of a person when locating objects within our peripheral vision and making mental notes of their location. </a:t>
            </a:r>
          </a:p>
        </p:txBody>
      </p:sp>
      <p:sp>
        <p:nvSpPr>
          <p:cNvPr id="4" name="Slide Number Placeholder 3"/>
          <p:cNvSpPr>
            <a:spLocks noGrp="1"/>
          </p:cNvSpPr>
          <p:nvPr>
            <p:ph type="sldNum" sz="quarter" idx="5"/>
          </p:nvPr>
        </p:nvSpPr>
        <p:spPr/>
        <p:txBody>
          <a:bodyPr/>
          <a:lstStyle/>
          <a:p>
            <a:fld id="{544345C4-17BC-49D3-A931-57EC33E5C073}" type="slidenum">
              <a:rPr lang="en-US" smtClean="0"/>
              <a:t>3</a:t>
            </a:fld>
            <a:endParaRPr lang="en-US"/>
          </a:p>
        </p:txBody>
      </p:sp>
    </p:spTree>
    <p:extLst>
      <p:ext uri="{BB962C8B-B14F-4D97-AF65-F5344CB8AC3E}">
        <p14:creationId xmlns:p14="http://schemas.microsoft.com/office/powerpoint/2010/main" val="44909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can easily be accomplished using deep learning. Which in this this project, two methods were used to get fast results using a modified method of HOG or quality results using a RCNN.</a:t>
            </a:r>
          </a:p>
        </p:txBody>
      </p:sp>
      <p:sp>
        <p:nvSpPr>
          <p:cNvPr id="4" name="Slide Number Placeholder 3"/>
          <p:cNvSpPr>
            <a:spLocks noGrp="1"/>
          </p:cNvSpPr>
          <p:nvPr>
            <p:ph type="sldNum" sz="quarter" idx="5"/>
          </p:nvPr>
        </p:nvSpPr>
        <p:spPr/>
        <p:txBody>
          <a:bodyPr/>
          <a:lstStyle/>
          <a:p>
            <a:fld id="{544345C4-17BC-49D3-A931-57EC33E5C073}" type="slidenum">
              <a:rPr lang="en-US" smtClean="0"/>
              <a:t>4</a:t>
            </a:fld>
            <a:endParaRPr lang="en-US"/>
          </a:p>
        </p:txBody>
      </p:sp>
    </p:spTree>
    <p:extLst>
      <p:ext uri="{BB962C8B-B14F-4D97-AF65-F5344CB8AC3E}">
        <p14:creationId xmlns:p14="http://schemas.microsoft.com/office/powerpoint/2010/main" val="87013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(HOG) is a feature descriptor used to provide visual features of the contents in images, videos, algorithms, and application which produces descriptions like facial features that include color, shapes, textures, size, and fill.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Its main goal is to convert an image into a feature vector that can be used in image recognition and object detection.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This HOG descriptor calculates the distribution or histograms of oriented gradients by using a </a:t>
            </a:r>
            <a:r>
              <a:rPr lang="en-US" sz="1800" dirty="0">
                <a:effectLst/>
                <a:latin typeface="Calibri" panose="020F0502020204030204" pitchFamily="34" charset="0"/>
                <a:ea typeface="Calibri" panose="020F0502020204030204" pitchFamily="34" charset="0"/>
                <a:cs typeface="Times New Roman" panose="02020603050405020304" pitchFamily="18" charset="0"/>
              </a:rPr>
              <a:t>horizontal (x) and vertical (y) gradients that are created from filters using a Sobel operator with a kernel size of 1.</a:t>
            </a:r>
          </a:p>
          <a:p>
            <a:endParaRPr lang="en-US" sz="1800" dirty="0"/>
          </a:p>
          <a:p>
            <a:r>
              <a:rPr lang="en-US" sz="1800" dirty="0"/>
              <a:t>Once the gradients are calculated in an image, the gradient magnitude and directions are calculated using the following mathematical formula. </a:t>
            </a:r>
          </a:p>
          <a:p>
            <a:endParaRPr lang="en-US" sz="1800" dirty="0"/>
          </a:p>
          <a:p>
            <a:r>
              <a:rPr lang="en-US" sz="1800" dirty="0"/>
              <a:t>The next step is to then apply these whole mathematical method to the entire image by dividing the original image into small 8x8 patches with then returns a 3Dimensional vector feature based on the magnitude and direction values. These are called a 128 embedded bin histogram. Once we’ve normalized these values, these feature vectors are concatenated into a giant vector containing the dimensional vector of the image. </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5</a:t>
            </a:fld>
            <a:endParaRPr lang="en-US"/>
          </a:p>
        </p:txBody>
      </p:sp>
    </p:spTree>
    <p:extLst>
      <p:ext uri="{BB962C8B-B14F-4D97-AF65-F5344CB8AC3E}">
        <p14:creationId xmlns:p14="http://schemas.microsoft.com/office/powerpoint/2010/main" val="227602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converting facial patterns to a real-value vector to represent the basic structure of  human face, it is then used to extract the coordinates of similar vector values within an new image. </a:t>
            </a:r>
          </a:p>
          <a:p>
            <a:endParaRPr lang="en-US" dirty="0"/>
          </a:p>
          <a:p>
            <a:r>
              <a:rPr lang="en-US" dirty="0"/>
              <a:t>One of the problem with this method is that the face must be as centered as possible for the algorithm to be utilized. To account for this, a face landmark estimation algorithm is used to warp the vector values as centered as possible even if the face is looking in different directions.</a:t>
            </a:r>
          </a:p>
        </p:txBody>
      </p:sp>
      <p:sp>
        <p:nvSpPr>
          <p:cNvPr id="4" name="Slide Number Placeholder 3"/>
          <p:cNvSpPr>
            <a:spLocks noGrp="1"/>
          </p:cNvSpPr>
          <p:nvPr>
            <p:ph type="sldNum" sz="quarter" idx="5"/>
          </p:nvPr>
        </p:nvSpPr>
        <p:spPr/>
        <p:txBody>
          <a:bodyPr/>
          <a:lstStyle/>
          <a:p>
            <a:fld id="{544345C4-17BC-49D3-A931-57EC33E5C073}" type="slidenum">
              <a:rPr lang="en-US" smtClean="0"/>
              <a:t>6</a:t>
            </a:fld>
            <a:endParaRPr lang="en-US"/>
          </a:p>
        </p:txBody>
      </p:sp>
    </p:spTree>
    <p:extLst>
      <p:ext uri="{BB962C8B-B14F-4D97-AF65-F5344CB8AC3E}">
        <p14:creationId xmlns:p14="http://schemas.microsoft.com/office/powerpoint/2010/main" val="293894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idea is to used a series of cascade shape regressions to transfer specific points of the existing face into “landmarks”.</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7</a:t>
            </a:fld>
            <a:endParaRPr lang="en-US"/>
          </a:p>
        </p:txBody>
      </p:sp>
    </p:spTree>
    <p:extLst>
      <p:ext uri="{BB962C8B-B14F-4D97-AF65-F5344CB8AC3E}">
        <p14:creationId xmlns:p14="http://schemas.microsoft.com/office/powerpoint/2010/main" val="375874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landmarks capture the pattern calculated in the whole face including all the small features and simply rotate, scale, and sheer the image so that these features are centered as </a:t>
            </a:r>
            <a:r>
              <a:rPr lang="en-US" sz="1800" dirty="0">
                <a:effectLst/>
                <a:latin typeface="Calibri" panose="020F0502020204030204" pitchFamily="34" charset="0"/>
                <a:ea typeface="Calibri" panose="020F0502020204030204" pitchFamily="34" charset="0"/>
                <a:cs typeface="Times New Roman" panose="02020603050405020304" pitchFamily="18" charset="0"/>
              </a:rPr>
              <a:t>best as possible by using affine transformations without introducing any distortion </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8</a:t>
            </a:fld>
            <a:endParaRPr lang="en-US"/>
          </a:p>
        </p:txBody>
      </p:sp>
    </p:spTree>
    <p:extLst>
      <p:ext uri="{BB962C8B-B14F-4D97-AF65-F5344CB8AC3E}">
        <p14:creationId xmlns:p14="http://schemas.microsoft.com/office/powerpoint/2010/main" val="63299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Although that method of facial detection is accurate 98% of the time , it can easily misclassify and sometimes not locate faces due to unaccounted circumstances.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so, to vastly improve the accuracy, a modified brute force method is used in conjunction with the faster method, called a Region-based Convolutional Neural Network (RCNN). </a:t>
            </a:r>
          </a:p>
          <a:p>
            <a:endParaRPr lang="en-US" dirty="0"/>
          </a:p>
        </p:txBody>
      </p:sp>
      <p:sp>
        <p:nvSpPr>
          <p:cNvPr id="4" name="Slide Number Placeholder 3"/>
          <p:cNvSpPr>
            <a:spLocks noGrp="1"/>
          </p:cNvSpPr>
          <p:nvPr>
            <p:ph type="sldNum" sz="quarter" idx="5"/>
          </p:nvPr>
        </p:nvSpPr>
        <p:spPr/>
        <p:txBody>
          <a:bodyPr/>
          <a:lstStyle/>
          <a:p>
            <a:fld id="{544345C4-17BC-49D3-A931-57EC33E5C073}" type="slidenum">
              <a:rPr lang="en-US" smtClean="0"/>
              <a:t>9</a:t>
            </a:fld>
            <a:endParaRPr lang="en-US"/>
          </a:p>
        </p:txBody>
      </p:sp>
    </p:spTree>
    <p:extLst>
      <p:ext uri="{BB962C8B-B14F-4D97-AF65-F5344CB8AC3E}">
        <p14:creationId xmlns:p14="http://schemas.microsoft.com/office/powerpoint/2010/main" val="317226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E016-CB57-477D-B6C6-F2FD1EFF4E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95A75E-D4F3-4F4F-BC43-222872B1D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3B128-E594-495B-A84C-AAC2B854C293}"/>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9AF77DC4-D1EC-4A6B-A55B-62C56B6E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E9A0D-4983-4B07-8D96-E7F70F4C199D}"/>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4268914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1946-02BD-403A-940B-B1E2557C79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F42031-6BA5-4DA6-8FDA-3F65894FB4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65C95-E018-4508-9EEB-D30B99390E1E}"/>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61E988D6-666C-4FAB-A8AC-3753A9E96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8D003-8030-4EF0-96E5-B79BCB908A1B}"/>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1091847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AF80A1-A2CA-4324-80D4-756BA1FAA9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0CFB20-ABD0-447D-8806-926A80CAA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C1BEA-F7B4-490B-AEC8-D4E27D901860}"/>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8A217609-86A8-49DC-BC14-1B70B967A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E2951-DEA1-4672-94B3-B6B036B54E7C}"/>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329237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4A3-28D3-45C0-8708-28F0A3060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A915A-B54D-474B-BB0A-3F399EC7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D315B-9B08-42BE-82E6-4C309213152A}"/>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5E139134-466D-46B4-9DBA-22D08C304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48260-3DA6-4F18-B2D7-A40B85281CF8}"/>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11818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A1F4-D5F6-4477-B8C5-03F065D27A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4CCCA4-6C35-49DC-B9BB-67EA6F580D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FFD9B2-E39B-4A7A-A918-28F7CDDC5655}"/>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A44CCA22-C487-4C0C-9C6D-623E4B94B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983CA-6210-4F02-BE0E-5EF2CF7F2454}"/>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237476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B134-5240-45D0-9199-19CB510F4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713BE-EBA8-4C49-B725-DC4EC4B07D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5861E-C298-48A6-8D72-7195A1EE6D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176B73-7BC5-42F5-AEF4-A14004E1B83D}"/>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6" name="Footer Placeholder 5">
            <a:extLst>
              <a:ext uri="{FF2B5EF4-FFF2-40B4-BE49-F238E27FC236}">
                <a16:creationId xmlns:a16="http://schemas.microsoft.com/office/drawing/2014/main" id="{464375E3-E36F-4995-B541-14ECA09655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675F7-40A8-4AA9-839B-07BF06C49C39}"/>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407192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8E9-EA47-4107-B28B-C74753151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D3E33A-8800-4773-9D03-CB75AE82AC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9FC4E-676A-4416-ACCD-EFE6416B3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428AD9-FBEF-4F4E-8AA4-AD871A9D29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80DE97-D998-4786-83BE-49B944D3E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90AAA-B652-4928-8ABF-A8B2C9DFE907}"/>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8" name="Footer Placeholder 7">
            <a:extLst>
              <a:ext uri="{FF2B5EF4-FFF2-40B4-BE49-F238E27FC236}">
                <a16:creationId xmlns:a16="http://schemas.microsoft.com/office/drawing/2014/main" id="{28FE5CA2-DF89-4F76-A8B0-BA6432CD53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896932-EEA2-4F8D-BBA2-CBE4B5BC9A29}"/>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102707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E91E-5938-4878-A89C-12581631C5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F38AED-7812-42BA-B20F-6C8F71A3C603}"/>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4" name="Footer Placeholder 3">
            <a:extLst>
              <a:ext uri="{FF2B5EF4-FFF2-40B4-BE49-F238E27FC236}">
                <a16:creationId xmlns:a16="http://schemas.microsoft.com/office/drawing/2014/main" id="{15CCBD59-54F7-4CC3-B250-F8A971E0F7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E8DC40-3C80-4F79-AC69-470EC433A00D}"/>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233814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7F707-BC1B-4638-98A2-75A1C65EBAE0}"/>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3" name="Footer Placeholder 2">
            <a:extLst>
              <a:ext uri="{FF2B5EF4-FFF2-40B4-BE49-F238E27FC236}">
                <a16:creationId xmlns:a16="http://schemas.microsoft.com/office/drawing/2014/main" id="{6A646F25-D7F4-49BE-B5E8-5B58480AC2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D79C4B-B53B-49F0-9D85-65F4C1B84387}"/>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423660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25DF-2574-484E-B356-A7D72DA6E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1BD5E-BE19-4F2C-8900-AD676381D3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F8DFD-FFFA-4636-8D59-F193C0F2B0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3C686-E4FA-46C3-8C39-FAAC8A79FBAD}"/>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6" name="Footer Placeholder 5">
            <a:extLst>
              <a:ext uri="{FF2B5EF4-FFF2-40B4-BE49-F238E27FC236}">
                <a16:creationId xmlns:a16="http://schemas.microsoft.com/office/drawing/2014/main" id="{7757019A-0D9E-4C14-9720-DE3A7C0B6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12CBF-1DFD-4256-B86A-73F21895ABA7}"/>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1030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66DE8-1E3B-4D80-AC26-6547F3F03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77010-8989-46A0-A576-8AE16788A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AEE8E6-0FB1-4FCC-92EE-26C5EDF6A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E1F8E-08ED-4335-8732-D5B73AA680CD}"/>
              </a:ext>
            </a:extLst>
          </p:cNvPr>
          <p:cNvSpPr>
            <a:spLocks noGrp="1"/>
          </p:cNvSpPr>
          <p:nvPr>
            <p:ph type="dt" sz="half" idx="10"/>
          </p:nvPr>
        </p:nvSpPr>
        <p:spPr/>
        <p:txBody>
          <a:bodyPr/>
          <a:lstStyle/>
          <a:p>
            <a:fld id="{83A0AAEF-8BA0-43EC-AABF-46CADDA7F92D}" type="datetimeFigureOut">
              <a:rPr lang="en-US" smtClean="0"/>
              <a:t>2/21/2021</a:t>
            </a:fld>
            <a:endParaRPr lang="en-US"/>
          </a:p>
        </p:txBody>
      </p:sp>
      <p:sp>
        <p:nvSpPr>
          <p:cNvPr id="6" name="Footer Placeholder 5">
            <a:extLst>
              <a:ext uri="{FF2B5EF4-FFF2-40B4-BE49-F238E27FC236}">
                <a16:creationId xmlns:a16="http://schemas.microsoft.com/office/drawing/2014/main" id="{8AEA4C05-79AD-4582-8DB9-931C74291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0A7A0-46D2-4138-9D85-B80E61263170}"/>
              </a:ext>
            </a:extLst>
          </p:cNvPr>
          <p:cNvSpPr>
            <a:spLocks noGrp="1"/>
          </p:cNvSpPr>
          <p:nvPr>
            <p:ph type="sldNum" sz="quarter" idx="12"/>
          </p:nvPr>
        </p:nvSpPr>
        <p:spPr/>
        <p:txBody>
          <a:bodyPr/>
          <a:lstStyle/>
          <a:p>
            <a:fld id="{B874AAF5-B025-48F8-AA3C-AE92E9B29292}" type="slidenum">
              <a:rPr lang="en-US" smtClean="0"/>
              <a:t>‹#›</a:t>
            </a:fld>
            <a:endParaRPr lang="en-US"/>
          </a:p>
        </p:txBody>
      </p:sp>
    </p:spTree>
    <p:extLst>
      <p:ext uri="{BB962C8B-B14F-4D97-AF65-F5344CB8AC3E}">
        <p14:creationId xmlns:p14="http://schemas.microsoft.com/office/powerpoint/2010/main" val="253350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868D56-236C-477E-B34E-761529DCC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61A307-E9E1-4270-9E31-0ED87749A8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B834E-D704-4E7C-8731-E8A771A609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0AAEF-8BA0-43EC-AABF-46CADDA7F92D}" type="datetimeFigureOut">
              <a:rPr lang="en-US" smtClean="0"/>
              <a:t>2/21/2021</a:t>
            </a:fld>
            <a:endParaRPr lang="en-US"/>
          </a:p>
        </p:txBody>
      </p:sp>
      <p:sp>
        <p:nvSpPr>
          <p:cNvPr id="5" name="Footer Placeholder 4">
            <a:extLst>
              <a:ext uri="{FF2B5EF4-FFF2-40B4-BE49-F238E27FC236}">
                <a16:creationId xmlns:a16="http://schemas.microsoft.com/office/drawing/2014/main" id="{642A462D-D48C-4B9E-A2FB-C6521F2FA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5B7E05-12CC-40F5-ADC2-49EAC1A56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74AAF5-B025-48F8-AA3C-AE92E9B29292}" type="slidenum">
              <a:rPr lang="en-US" smtClean="0"/>
              <a:t>‹#›</a:t>
            </a:fld>
            <a:endParaRPr lang="en-US"/>
          </a:p>
        </p:txBody>
      </p:sp>
    </p:spTree>
    <p:extLst>
      <p:ext uri="{BB962C8B-B14F-4D97-AF65-F5344CB8AC3E}">
        <p14:creationId xmlns:p14="http://schemas.microsoft.com/office/powerpoint/2010/main" val="46921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3305-06FA-40B1-999B-2727CE3CF776}"/>
              </a:ext>
            </a:extLst>
          </p:cNvPr>
          <p:cNvSpPr>
            <a:spLocks noGrp="1"/>
          </p:cNvSpPr>
          <p:nvPr>
            <p:ph type="ctrTitle"/>
          </p:nvPr>
        </p:nvSpPr>
        <p:spPr>
          <a:xfrm>
            <a:off x="7380407" y="743447"/>
            <a:ext cx="3973385" cy="3692028"/>
          </a:xfrm>
          <a:noFill/>
        </p:spPr>
        <p:txBody>
          <a:bodyPr>
            <a:normAutofit/>
          </a:bodyPr>
          <a:lstStyle/>
          <a:p>
            <a:pPr algn="l"/>
            <a:r>
              <a:rPr lang="en-US" sz="5200" dirty="0">
                <a:effectLst>
                  <a:outerShdw blurRad="38100" dist="38100" dir="2700000" algn="tl">
                    <a:srgbClr val="000000">
                      <a:alpha val="43137"/>
                    </a:srgbClr>
                  </a:outerShdw>
                </a:effectLst>
                <a:latin typeface="Bahnschrift SemiBold" panose="020B0502040204020203" pitchFamily="34" charset="0"/>
              </a:rPr>
              <a:t>Facial Recognition </a:t>
            </a:r>
          </a:p>
        </p:txBody>
      </p:sp>
      <p:pic>
        <p:nvPicPr>
          <p:cNvPr id="4" name="Picture 3" descr="A picture containing toothbrush, spectacles&#10;&#10;Description automatically generated">
            <a:extLst>
              <a:ext uri="{FF2B5EF4-FFF2-40B4-BE49-F238E27FC236}">
                <a16:creationId xmlns:a16="http://schemas.microsoft.com/office/drawing/2014/main" id="{8C35D7FB-8948-41F1-B8DB-61EF2B7C9FE6}"/>
              </a:ext>
            </a:extLst>
          </p:cNvPr>
          <p:cNvPicPr>
            <a:picLocks noChangeAspect="1"/>
          </p:cNvPicPr>
          <p:nvPr/>
        </p:nvPicPr>
        <p:blipFill rotWithShape="1">
          <a:blip r:embed="rId3">
            <a:extLst>
              <a:ext uri="{28A0092B-C50C-407E-A947-70E740481C1C}">
                <a14:useLocalDpi xmlns:a14="http://schemas.microsoft.com/office/drawing/2010/main" val="0"/>
              </a:ext>
            </a:extLst>
          </a:blip>
          <a:srcRect l="16978" r="12263"/>
          <a:stretch/>
        </p:blipFill>
        <p:spPr>
          <a:xfrm>
            <a:off x="20" y="10"/>
            <a:ext cx="7380387" cy="6857990"/>
          </a:xfrm>
          <a:prstGeom prst="rect">
            <a:avLst/>
          </a:prstGeom>
        </p:spPr>
      </p:pic>
    </p:spTree>
    <p:extLst>
      <p:ext uri="{BB962C8B-B14F-4D97-AF65-F5344CB8AC3E}">
        <p14:creationId xmlns:p14="http://schemas.microsoft.com/office/powerpoint/2010/main" val="22873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5A3F07EF-34AF-40CB-8645-EC4F2CC72ED7}"/>
              </a:ext>
            </a:extLst>
          </p:cNvPr>
          <p:cNvSpPr>
            <a:spLocks noGrp="1"/>
          </p:cNvSpPr>
          <p:nvPr>
            <p:ph idx="1"/>
          </p:nvPr>
        </p:nvSpPr>
        <p:spPr>
          <a:xfrm>
            <a:off x="913795" y="1796007"/>
            <a:ext cx="10353762" cy="3942184"/>
          </a:xfrm>
        </p:spPr>
        <p:txBody>
          <a:bodyPr anchor="t">
            <a:normAutofit/>
          </a:bodyPr>
          <a:lstStyle/>
          <a:p>
            <a:pPr marL="36900" indent="0">
              <a:buNone/>
            </a:pPr>
            <a:r>
              <a:rPr lang="en-US" b="1" dirty="0"/>
              <a:t>Felzenszwalb’s superpixel generation method </a:t>
            </a:r>
          </a:p>
          <a:p>
            <a:pPr>
              <a:buFont typeface="Wingdings" panose="05000000000000000000" pitchFamily="2" charset="2"/>
              <a:buChar char="v"/>
            </a:pPr>
            <a:r>
              <a:rPr lang="en-US" b="1" dirty="0"/>
              <a:t>Generates region proposal candidates based on:</a:t>
            </a:r>
          </a:p>
          <a:p>
            <a:pPr lvl="1">
              <a:lnSpc>
                <a:spcPct val="150000"/>
              </a:lnSpc>
              <a:buFont typeface="Wingdings" panose="05000000000000000000" pitchFamily="2" charset="2"/>
              <a:buChar char="v"/>
            </a:pPr>
            <a:r>
              <a:rPr lang="en-US" b="1" dirty="0"/>
              <a:t>Color Similarity</a:t>
            </a:r>
          </a:p>
          <a:p>
            <a:pPr lvl="1">
              <a:lnSpc>
                <a:spcPct val="150000"/>
              </a:lnSpc>
              <a:buFont typeface="Wingdings" panose="05000000000000000000" pitchFamily="2" charset="2"/>
              <a:buChar char="v"/>
            </a:pPr>
            <a:r>
              <a:rPr lang="en-US" b="1" dirty="0"/>
              <a:t>Texture Similarity</a:t>
            </a:r>
          </a:p>
          <a:p>
            <a:pPr lvl="1">
              <a:lnSpc>
                <a:spcPct val="150000"/>
              </a:lnSpc>
              <a:buFont typeface="Wingdings" panose="05000000000000000000" pitchFamily="2" charset="2"/>
              <a:buChar char="v"/>
            </a:pPr>
            <a:r>
              <a:rPr lang="en-US" b="1" dirty="0"/>
              <a:t>Size Similarity</a:t>
            </a:r>
          </a:p>
          <a:p>
            <a:pPr lvl="1">
              <a:lnSpc>
                <a:spcPct val="150000"/>
              </a:lnSpc>
              <a:buFont typeface="Wingdings" panose="05000000000000000000" pitchFamily="2" charset="2"/>
              <a:buChar char="v"/>
            </a:pPr>
            <a:r>
              <a:rPr lang="en-US" b="1" dirty="0"/>
              <a:t>Fill Similarity</a:t>
            </a:r>
          </a:p>
          <a:p>
            <a:pPr marL="36900" indent="0" algn="ctr">
              <a:buNone/>
            </a:pPr>
            <a:endParaRPr lang="en-US" b="1" dirty="0"/>
          </a:p>
          <a:p>
            <a:pPr marL="36900" indent="0" algn="ctr">
              <a:buNone/>
            </a:pPr>
            <a:endParaRPr lang="en-US" b="1" dirty="0"/>
          </a:p>
          <a:p>
            <a:pPr marL="36900" indent="0" algn="ctr">
              <a:buNone/>
            </a:pPr>
            <a:endParaRPr lang="en-US" b="1" dirty="0"/>
          </a:p>
          <a:p>
            <a:pPr marL="36900" indent="0" algn="ctr">
              <a:buNone/>
            </a:pPr>
            <a:endParaRPr lang="en-US" b="1" dirty="0"/>
          </a:p>
          <a:p>
            <a:pPr marL="36900" indent="0" algn="ctr">
              <a:buNone/>
            </a:pPr>
            <a:endParaRPr lang="en-US" b="1" dirty="0"/>
          </a:p>
          <a:p>
            <a:endParaRPr lang="en-US" dirty="0"/>
          </a:p>
        </p:txBody>
      </p:sp>
      <p:pic>
        <p:nvPicPr>
          <p:cNvPr id="17" name="Picture 16">
            <a:extLst>
              <a:ext uri="{FF2B5EF4-FFF2-40B4-BE49-F238E27FC236}">
                <a16:creationId xmlns:a16="http://schemas.microsoft.com/office/drawing/2014/main" id="{3DED401A-42F3-49F8-842F-66E56AA42743}"/>
              </a:ext>
            </a:extLst>
          </p:cNvPr>
          <p:cNvPicPr>
            <a:picLocks noChangeAspect="1"/>
          </p:cNvPicPr>
          <p:nvPr/>
        </p:nvPicPr>
        <p:blipFill>
          <a:blip r:embed="rId3"/>
          <a:stretch>
            <a:fillRect/>
          </a:stretch>
        </p:blipFill>
        <p:spPr>
          <a:xfrm>
            <a:off x="4041718" y="2929192"/>
            <a:ext cx="3752850" cy="371475"/>
          </a:xfrm>
          <a:prstGeom prst="rect">
            <a:avLst/>
          </a:prstGeom>
        </p:spPr>
      </p:pic>
      <p:pic>
        <p:nvPicPr>
          <p:cNvPr id="19" name="Picture 18">
            <a:extLst>
              <a:ext uri="{FF2B5EF4-FFF2-40B4-BE49-F238E27FC236}">
                <a16:creationId xmlns:a16="http://schemas.microsoft.com/office/drawing/2014/main" id="{6F163419-6588-454E-91BB-17431504DE17}"/>
              </a:ext>
            </a:extLst>
          </p:cNvPr>
          <p:cNvPicPr>
            <a:picLocks noChangeAspect="1"/>
          </p:cNvPicPr>
          <p:nvPr/>
        </p:nvPicPr>
        <p:blipFill>
          <a:blip r:embed="rId4"/>
          <a:stretch>
            <a:fillRect/>
          </a:stretch>
        </p:blipFill>
        <p:spPr>
          <a:xfrm>
            <a:off x="4041718" y="3561065"/>
            <a:ext cx="4000500" cy="419100"/>
          </a:xfrm>
          <a:prstGeom prst="rect">
            <a:avLst/>
          </a:prstGeom>
        </p:spPr>
      </p:pic>
      <p:pic>
        <p:nvPicPr>
          <p:cNvPr id="21" name="Picture 20">
            <a:extLst>
              <a:ext uri="{FF2B5EF4-FFF2-40B4-BE49-F238E27FC236}">
                <a16:creationId xmlns:a16="http://schemas.microsoft.com/office/drawing/2014/main" id="{5D0F170F-72A3-40FF-9B24-80C4DB59FD06}"/>
              </a:ext>
            </a:extLst>
          </p:cNvPr>
          <p:cNvPicPr>
            <a:picLocks noChangeAspect="1"/>
          </p:cNvPicPr>
          <p:nvPr/>
        </p:nvPicPr>
        <p:blipFill>
          <a:blip r:embed="rId5"/>
          <a:stretch>
            <a:fillRect/>
          </a:stretch>
        </p:blipFill>
        <p:spPr>
          <a:xfrm>
            <a:off x="4041718" y="4837597"/>
            <a:ext cx="7267575" cy="342900"/>
          </a:xfrm>
          <a:prstGeom prst="rect">
            <a:avLst/>
          </a:prstGeom>
        </p:spPr>
      </p:pic>
      <p:pic>
        <p:nvPicPr>
          <p:cNvPr id="23" name="Picture 22">
            <a:extLst>
              <a:ext uri="{FF2B5EF4-FFF2-40B4-BE49-F238E27FC236}">
                <a16:creationId xmlns:a16="http://schemas.microsoft.com/office/drawing/2014/main" id="{F6E9163D-B62B-417C-A77A-35444CF9E76B}"/>
              </a:ext>
            </a:extLst>
          </p:cNvPr>
          <p:cNvPicPr>
            <a:picLocks noChangeAspect="1"/>
          </p:cNvPicPr>
          <p:nvPr/>
        </p:nvPicPr>
        <p:blipFill>
          <a:blip r:embed="rId6"/>
          <a:stretch>
            <a:fillRect/>
          </a:stretch>
        </p:blipFill>
        <p:spPr>
          <a:xfrm>
            <a:off x="4041718" y="4196271"/>
            <a:ext cx="5762625" cy="333375"/>
          </a:xfrm>
          <a:prstGeom prst="rect">
            <a:avLst/>
          </a:prstGeom>
        </p:spPr>
      </p:pic>
      <p:sp>
        <p:nvSpPr>
          <p:cNvPr id="12" name="Title 1">
            <a:extLst>
              <a:ext uri="{FF2B5EF4-FFF2-40B4-BE49-F238E27FC236}">
                <a16:creationId xmlns:a16="http://schemas.microsoft.com/office/drawing/2014/main" id="{FAC7CC0F-2BF7-4E3B-8BBE-95D7B7B00C81}"/>
              </a:ext>
            </a:extLst>
          </p:cNvPr>
          <p:cNvSpPr txBox="1">
            <a:spLocks/>
          </p:cNvSpPr>
          <p:nvPr/>
        </p:nvSpPr>
        <p:spPr>
          <a:xfrm>
            <a:off x="0" y="568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RCNN Classification Pipeline</a:t>
            </a:r>
          </a:p>
        </p:txBody>
      </p:sp>
    </p:spTree>
    <p:extLst>
      <p:ext uri="{BB962C8B-B14F-4D97-AF65-F5344CB8AC3E}">
        <p14:creationId xmlns:p14="http://schemas.microsoft.com/office/powerpoint/2010/main" val="392394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AC7CC0F-2BF7-4E3B-8BBE-95D7B7B00C81}"/>
              </a:ext>
            </a:extLst>
          </p:cNvPr>
          <p:cNvSpPr txBox="1">
            <a:spLocks/>
          </p:cNvSpPr>
          <p:nvPr/>
        </p:nvSpPr>
        <p:spPr>
          <a:xfrm>
            <a:off x="0" y="568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RCNN Classification Pipeline</a:t>
            </a:r>
          </a:p>
        </p:txBody>
      </p:sp>
      <p:pic>
        <p:nvPicPr>
          <p:cNvPr id="10" name="Picture 9">
            <a:extLst>
              <a:ext uri="{FF2B5EF4-FFF2-40B4-BE49-F238E27FC236}">
                <a16:creationId xmlns:a16="http://schemas.microsoft.com/office/drawing/2014/main" id="{22B6DE5A-0EFE-49F0-AEB6-7142B3824DF5}"/>
              </a:ext>
            </a:extLst>
          </p:cNvPr>
          <p:cNvPicPr/>
          <p:nvPr/>
        </p:nvPicPr>
        <p:blipFill>
          <a:blip r:embed="rId3"/>
          <a:stretch>
            <a:fillRect/>
          </a:stretch>
        </p:blipFill>
        <p:spPr>
          <a:xfrm>
            <a:off x="752061" y="1663183"/>
            <a:ext cx="4982296" cy="4148619"/>
          </a:xfrm>
          <a:prstGeom prst="rect">
            <a:avLst/>
          </a:prstGeom>
        </p:spPr>
      </p:pic>
      <p:pic>
        <p:nvPicPr>
          <p:cNvPr id="11" name="Picture 10">
            <a:extLst>
              <a:ext uri="{FF2B5EF4-FFF2-40B4-BE49-F238E27FC236}">
                <a16:creationId xmlns:a16="http://schemas.microsoft.com/office/drawing/2014/main" id="{A9330842-E7E4-4D98-825A-0377E4D523BD}"/>
              </a:ext>
            </a:extLst>
          </p:cNvPr>
          <p:cNvPicPr/>
          <p:nvPr/>
        </p:nvPicPr>
        <p:blipFill>
          <a:blip r:embed="rId4"/>
          <a:stretch>
            <a:fillRect/>
          </a:stretch>
        </p:blipFill>
        <p:spPr>
          <a:xfrm>
            <a:off x="6200171" y="925099"/>
            <a:ext cx="5239768" cy="5624788"/>
          </a:xfrm>
          <a:prstGeom prst="rect">
            <a:avLst/>
          </a:prstGeom>
        </p:spPr>
      </p:pic>
      <p:sp>
        <p:nvSpPr>
          <p:cNvPr id="14" name="TextBox 13">
            <a:extLst>
              <a:ext uri="{FF2B5EF4-FFF2-40B4-BE49-F238E27FC236}">
                <a16:creationId xmlns:a16="http://schemas.microsoft.com/office/drawing/2014/main" id="{5BFABF4C-A086-4CBC-BB78-0B851DDC75F0}"/>
              </a:ext>
            </a:extLst>
          </p:cNvPr>
          <p:cNvSpPr txBox="1"/>
          <p:nvPr/>
        </p:nvSpPr>
        <p:spPr>
          <a:xfrm>
            <a:off x="2351054" y="5974457"/>
            <a:ext cx="1345240" cy="338554"/>
          </a:xfrm>
          <a:prstGeom prst="rect">
            <a:avLst/>
          </a:prstGeom>
          <a:noFill/>
        </p:spPr>
        <p:txBody>
          <a:bodyPr wrap="none" rtlCol="0">
            <a:spAutoFit/>
          </a:bodyPr>
          <a:lstStyle/>
          <a:p>
            <a:r>
              <a:rPr lang="en-US" sz="1600" b="1" dirty="0"/>
              <a:t>(Pseudocode)</a:t>
            </a:r>
          </a:p>
        </p:txBody>
      </p:sp>
    </p:spTree>
    <p:extLst>
      <p:ext uri="{BB962C8B-B14F-4D97-AF65-F5344CB8AC3E}">
        <p14:creationId xmlns:p14="http://schemas.microsoft.com/office/powerpoint/2010/main" val="172925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840D-5542-4592-A01B-6555E898E88A}"/>
              </a:ext>
            </a:extLst>
          </p:cNvPr>
          <p:cNvSpPr txBox="1">
            <a:spLocks/>
          </p:cNvSpPr>
          <p:nvPr/>
        </p:nvSpPr>
        <p:spPr>
          <a:xfrm>
            <a:off x="0" y="568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RCNN Classification Pipeline</a:t>
            </a:r>
          </a:p>
        </p:txBody>
      </p:sp>
      <p:pic>
        <p:nvPicPr>
          <p:cNvPr id="3" name="Picture 2" descr="Image result for resnet50">
            <a:extLst>
              <a:ext uri="{FF2B5EF4-FFF2-40B4-BE49-F238E27FC236}">
                <a16:creationId xmlns:a16="http://schemas.microsoft.com/office/drawing/2014/main" id="{71FAE02B-BF85-4441-ACC0-924A45E8D6D2}"/>
              </a:ext>
            </a:extLst>
          </p:cNvPr>
          <p:cNvPicPr/>
          <p:nvPr/>
        </p:nvPicPr>
        <p:blipFill rotWithShape="1">
          <a:blip r:embed="rId3">
            <a:extLst>
              <a:ext uri="{28A0092B-C50C-407E-A947-70E740481C1C}">
                <a14:useLocalDpi xmlns:a14="http://schemas.microsoft.com/office/drawing/2010/main" val="0"/>
              </a:ext>
            </a:extLst>
          </a:blip>
          <a:srcRect t="2782"/>
          <a:stretch/>
        </p:blipFill>
        <p:spPr bwMode="auto">
          <a:xfrm>
            <a:off x="2945295" y="1163375"/>
            <a:ext cx="5943600" cy="5326380"/>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8E1F5934-1E3C-4280-B8BD-3C2E2D5B9585}"/>
              </a:ext>
            </a:extLst>
          </p:cNvPr>
          <p:cNvSpPr txBox="1"/>
          <p:nvPr/>
        </p:nvSpPr>
        <p:spPr>
          <a:xfrm>
            <a:off x="4868218" y="6513758"/>
            <a:ext cx="2097754" cy="338554"/>
          </a:xfrm>
          <a:prstGeom prst="rect">
            <a:avLst/>
          </a:prstGeom>
          <a:noFill/>
        </p:spPr>
        <p:txBody>
          <a:bodyPr wrap="none" rtlCol="0">
            <a:spAutoFit/>
          </a:bodyPr>
          <a:lstStyle/>
          <a:p>
            <a:r>
              <a:rPr lang="en-US" sz="1600" b="1" dirty="0"/>
              <a:t>ResNet50 Architecture</a:t>
            </a:r>
          </a:p>
        </p:txBody>
      </p:sp>
    </p:spTree>
    <p:extLst>
      <p:ext uri="{BB962C8B-B14F-4D97-AF65-F5344CB8AC3E}">
        <p14:creationId xmlns:p14="http://schemas.microsoft.com/office/powerpoint/2010/main" val="410264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7B7AAFE-3048-4067-A918-1161C5AD46A7}"/>
              </a:ext>
            </a:extLst>
          </p:cNvPr>
          <p:cNvSpPr txBox="1">
            <a:spLocks/>
          </p:cNvSpPr>
          <p:nvPr/>
        </p:nvSpPr>
        <p:spPr>
          <a:xfrm>
            <a:off x="5620351" y="559791"/>
            <a:ext cx="6096001" cy="3924651"/>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dirty="0">
                <a:effectLst>
                  <a:outerShdw blurRad="38100" dist="38100" dir="2700000" algn="tl">
                    <a:srgbClr val="000000">
                      <a:alpha val="43137"/>
                    </a:srgbClr>
                  </a:outerShdw>
                </a:effectLst>
                <a:latin typeface="Bahnschrift SemiBold" panose="020B0502040204020203" pitchFamily="34" charset="0"/>
              </a:rPr>
              <a:t>Fast</a:t>
            </a:r>
            <a:endParaRPr lang="en-US" sz="5200">
              <a:solidFill>
                <a:srgbClr val="FF0000"/>
              </a:solidFill>
              <a:effectLst>
                <a:outerShdw blurRad="38100" dist="38100" dir="2700000" algn="tl">
                  <a:srgbClr val="000000">
                    <a:alpha val="43137"/>
                  </a:srgbClr>
                </a:outerShdw>
              </a:effectLst>
              <a:latin typeface="Bahnschrift SemiBold" panose="020B0502040204020203" pitchFamily="34" charset="0"/>
            </a:endParaRPr>
          </a:p>
          <a:p>
            <a:pPr algn="ctr">
              <a:spcAft>
                <a:spcPts val="600"/>
              </a:spcAft>
            </a:pPr>
            <a:r>
              <a:rPr lang="en-US" sz="3600" dirty="0">
                <a:solidFill>
                  <a:srgbClr val="FF0000"/>
                </a:solidFill>
                <a:effectLst>
                  <a:outerShdw blurRad="38100" dist="38100" dir="2700000" algn="tl">
                    <a:srgbClr val="000000">
                      <a:alpha val="43137"/>
                    </a:srgbClr>
                  </a:outerShdw>
                </a:effectLst>
                <a:latin typeface="Bahnschrift SemiBold" panose="020B0502040204020203" pitchFamily="34" charset="0"/>
              </a:rPr>
              <a:t>Modified Histogram of Oriented Gradients</a:t>
            </a:r>
            <a:endParaRPr lang="en-US" sz="3600">
              <a:solidFill>
                <a:srgbClr val="FF0000"/>
              </a:solidFill>
              <a:effectLst>
                <a:outerShdw blurRad="38100" dist="38100" dir="2700000" algn="tl">
                  <a:srgbClr val="000000">
                    <a:alpha val="43137"/>
                  </a:srgbClr>
                </a:outerShdw>
              </a:effectLst>
              <a:latin typeface="Bahnschrift SemiBold" panose="020B0502040204020203" pitchFamily="34" charset="0"/>
            </a:endParaRPr>
          </a:p>
        </p:txBody>
      </p:sp>
      <p:sp>
        <p:nvSpPr>
          <p:cNvPr id="8" name="Title 1">
            <a:extLst>
              <a:ext uri="{FF2B5EF4-FFF2-40B4-BE49-F238E27FC236}">
                <a16:creationId xmlns:a16="http://schemas.microsoft.com/office/drawing/2014/main" id="{58E97C75-D1DD-45DF-AE08-B673C59256BD}"/>
              </a:ext>
            </a:extLst>
          </p:cNvPr>
          <p:cNvSpPr txBox="1">
            <a:spLocks/>
          </p:cNvSpPr>
          <p:nvPr/>
        </p:nvSpPr>
        <p:spPr>
          <a:xfrm>
            <a:off x="5620352" y="3452614"/>
            <a:ext cx="6096001" cy="4111050"/>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dirty="0">
                <a:effectLst>
                  <a:outerShdw blurRad="38100" dist="38100" dir="2700000" algn="tl">
                    <a:srgbClr val="000000">
                      <a:alpha val="43137"/>
                    </a:srgbClr>
                  </a:outerShdw>
                </a:effectLst>
                <a:latin typeface="Bahnschrift SemiBold" panose="020B0502040204020203" pitchFamily="34" charset="0"/>
              </a:rPr>
              <a:t>Quality</a:t>
            </a:r>
            <a:endParaRPr lang="en-US" sz="5200" dirty="0">
              <a:solidFill>
                <a:srgbClr val="00B050"/>
              </a:solidFill>
              <a:effectLst>
                <a:outerShdw blurRad="38100" dist="38100" dir="2700000" algn="tl">
                  <a:srgbClr val="000000">
                    <a:alpha val="43137"/>
                  </a:srgbClr>
                </a:outerShdw>
              </a:effectLst>
              <a:latin typeface="Bahnschrift SemiBold" panose="020B0502040204020203" pitchFamily="34" charset="0"/>
            </a:endParaRPr>
          </a:p>
          <a:p>
            <a:pPr algn="ctr">
              <a:spcAft>
                <a:spcPts val="600"/>
              </a:spcAft>
            </a:pPr>
            <a:r>
              <a:rPr lang="en-US" sz="3600" dirty="0">
                <a:solidFill>
                  <a:srgbClr val="00B050"/>
                </a:solidFill>
                <a:effectLst>
                  <a:outerShdw blurRad="38100" dist="38100" dir="2700000" algn="tl">
                    <a:srgbClr val="000000">
                      <a:alpha val="43137"/>
                    </a:srgbClr>
                  </a:outerShdw>
                </a:effectLst>
                <a:latin typeface="Bahnschrift SemiBold" panose="020B0502040204020203" pitchFamily="34" charset="0"/>
              </a:rPr>
              <a:t>Modified Region-Based Convolutional Neural Network</a:t>
            </a:r>
          </a:p>
        </p:txBody>
      </p:sp>
      <p:sp>
        <p:nvSpPr>
          <p:cNvPr id="12" name="Title 1">
            <a:extLst>
              <a:ext uri="{FF2B5EF4-FFF2-40B4-BE49-F238E27FC236}">
                <a16:creationId xmlns:a16="http://schemas.microsoft.com/office/drawing/2014/main" id="{E0405F40-811A-436E-BB91-79DD04ABE593}"/>
              </a:ext>
            </a:extLst>
          </p:cNvPr>
          <p:cNvSpPr txBox="1">
            <a:spLocks/>
          </p:cNvSpPr>
          <p:nvPr/>
        </p:nvSpPr>
        <p:spPr>
          <a:xfrm>
            <a:off x="841248" y="548640"/>
            <a:ext cx="393387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dirty="0">
                <a:effectLst>
                  <a:outerShdw blurRad="38100" dist="38100" dir="2700000" algn="tl">
                    <a:srgbClr val="000000">
                      <a:alpha val="43137"/>
                    </a:srgbClr>
                  </a:outerShdw>
                </a:effectLst>
                <a:latin typeface="Bahnschrift SemiBold" panose="020B0502040204020203" pitchFamily="34" charset="0"/>
              </a:rPr>
              <a:t>Facial </a:t>
            </a:r>
            <a:r>
              <a:rPr lang="en-US" sz="5400" b="1" u="sng" dirty="0">
                <a:effectLst>
                  <a:outerShdw blurRad="38100" dist="38100" dir="2700000" algn="tl">
                    <a:srgbClr val="000000">
                      <a:alpha val="43137"/>
                    </a:srgbClr>
                  </a:outerShdw>
                </a:effectLst>
                <a:latin typeface="Bahnschrift SemiBold" panose="020B0502040204020203" pitchFamily="34" charset="0"/>
              </a:rPr>
              <a:t>Recognition</a:t>
            </a:r>
            <a:r>
              <a:rPr lang="en-US" sz="5400" b="1" dirty="0">
                <a:effectLst>
                  <a:outerShdw blurRad="38100" dist="38100" dir="2700000" algn="tl">
                    <a:srgbClr val="000000">
                      <a:alpha val="43137"/>
                    </a:srgbClr>
                  </a:outerShdw>
                </a:effectLst>
                <a:latin typeface="Bahnschrift SemiBold" panose="020B0502040204020203" pitchFamily="34" charset="0"/>
              </a:rPr>
              <a:t> </a:t>
            </a:r>
            <a:r>
              <a:rPr lang="en-US" sz="2400" b="1" dirty="0">
                <a:effectLst>
                  <a:outerShdw blurRad="38100" dist="38100" dir="2700000" algn="tl">
                    <a:srgbClr val="000000">
                      <a:alpha val="43137"/>
                    </a:srgbClr>
                  </a:outerShdw>
                </a:effectLst>
                <a:latin typeface="Bahnschrift SemiBold" panose="020B0502040204020203" pitchFamily="34" charset="0"/>
              </a:rPr>
              <a:t>with Deep Learning</a:t>
            </a:r>
          </a:p>
        </p:txBody>
      </p:sp>
    </p:spTree>
    <p:extLst>
      <p:ext uri="{BB962C8B-B14F-4D97-AF65-F5344CB8AC3E}">
        <p14:creationId xmlns:p14="http://schemas.microsoft.com/office/powerpoint/2010/main" val="8338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2333-0B87-479B-93AA-669610F4F264}"/>
              </a:ext>
            </a:extLst>
          </p:cNvPr>
          <p:cNvSpPr>
            <a:spLocks noGrp="1"/>
          </p:cNvSpPr>
          <p:nvPr>
            <p:ph type="title"/>
          </p:nvPr>
        </p:nvSpPr>
        <p:spPr>
          <a:xfrm>
            <a:off x="0" y="5688"/>
            <a:ext cx="12192000" cy="1325563"/>
          </a:xfrm>
        </p:spPr>
        <p:txBody>
          <a:bodyPr/>
          <a:lstStyle/>
          <a:p>
            <a:pPr algn="ctr"/>
            <a:r>
              <a:rPr lang="en-US" dirty="0">
                <a:latin typeface="Aharoni" panose="02010803020104030203" pitchFamily="2" charset="-79"/>
                <a:cs typeface="Aharoni" panose="02010803020104030203" pitchFamily="2" charset="-79"/>
              </a:rPr>
              <a:t>Histogram of Oriented Gradients</a:t>
            </a:r>
          </a:p>
        </p:txBody>
      </p:sp>
      <p:pic>
        <p:nvPicPr>
          <p:cNvPr id="23" name="Picture 22" descr="9: Face detection using HoG features, designed by Felzenszwalb et al.... |  Download Scientific Diagram">
            <a:extLst>
              <a:ext uri="{FF2B5EF4-FFF2-40B4-BE49-F238E27FC236}">
                <a16:creationId xmlns:a16="http://schemas.microsoft.com/office/drawing/2014/main" id="{FDC0D3A8-7FCB-4F3B-A89A-5F35E5BF364E}"/>
              </a:ext>
            </a:extLst>
          </p:cNvPr>
          <p:cNvPicPr/>
          <p:nvPr/>
        </p:nvPicPr>
        <p:blipFill rotWithShape="1">
          <a:blip r:embed="rId3" cstate="print">
            <a:extLst>
              <a:ext uri="{28A0092B-C50C-407E-A947-70E740481C1C}">
                <a14:useLocalDpi xmlns:a14="http://schemas.microsoft.com/office/drawing/2010/main" val="0"/>
              </a:ext>
            </a:extLst>
          </a:blip>
          <a:srcRect r="50385"/>
          <a:stretch/>
        </p:blipFill>
        <p:spPr bwMode="auto">
          <a:xfrm>
            <a:off x="1098207" y="1331251"/>
            <a:ext cx="2990468" cy="2595105"/>
          </a:xfrm>
          <a:prstGeom prst="rect">
            <a:avLst/>
          </a:prstGeom>
          <a:noFill/>
          <a:ln>
            <a:noFill/>
          </a:ln>
        </p:spPr>
      </p:pic>
      <p:pic>
        <p:nvPicPr>
          <p:cNvPr id="12290" name="Picture 2" descr="Histogram computation in HOG">
            <a:extLst>
              <a:ext uri="{FF2B5EF4-FFF2-40B4-BE49-F238E27FC236}">
                <a16:creationId xmlns:a16="http://schemas.microsoft.com/office/drawing/2014/main" id="{6498CF8B-BBA2-42E2-B28A-AF6972814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627" y="1849906"/>
            <a:ext cx="586740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9: Face detection using HoG features, designed by Felzenszwalb et al.... |  Download Scientific Diagram">
            <a:extLst>
              <a:ext uri="{FF2B5EF4-FFF2-40B4-BE49-F238E27FC236}">
                <a16:creationId xmlns:a16="http://schemas.microsoft.com/office/drawing/2014/main" id="{FA9B85C3-BE46-488B-A395-2FFF9C0C01B0}"/>
              </a:ext>
            </a:extLst>
          </p:cNvPr>
          <p:cNvPicPr/>
          <p:nvPr/>
        </p:nvPicPr>
        <p:blipFill rotWithShape="1">
          <a:blip r:embed="rId3" cstate="print">
            <a:extLst>
              <a:ext uri="{28A0092B-C50C-407E-A947-70E740481C1C}">
                <a14:useLocalDpi xmlns:a14="http://schemas.microsoft.com/office/drawing/2010/main" val="0"/>
              </a:ext>
            </a:extLst>
          </a:blip>
          <a:srcRect l="50799"/>
          <a:stretch/>
        </p:blipFill>
        <p:spPr bwMode="auto">
          <a:xfrm>
            <a:off x="1085144" y="3926356"/>
            <a:ext cx="2977404" cy="2595105"/>
          </a:xfrm>
          <a:prstGeom prst="rect">
            <a:avLst/>
          </a:prstGeom>
          <a:noFill/>
          <a:ln>
            <a:noFill/>
          </a:ln>
        </p:spPr>
      </p:pic>
    </p:spTree>
    <p:extLst>
      <p:ext uri="{BB962C8B-B14F-4D97-AF65-F5344CB8AC3E}">
        <p14:creationId xmlns:p14="http://schemas.microsoft.com/office/powerpoint/2010/main" val="12074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B840D-5542-4592-A01B-6555E898E88A}"/>
              </a:ext>
            </a:extLst>
          </p:cNvPr>
          <p:cNvSpPr txBox="1">
            <a:spLocks/>
          </p:cNvSpPr>
          <p:nvPr/>
        </p:nvSpPr>
        <p:spPr>
          <a:xfrm>
            <a:off x="0" y="568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RCNN Classification Pipeline</a:t>
            </a:r>
          </a:p>
        </p:txBody>
      </p:sp>
      <p:pic>
        <p:nvPicPr>
          <p:cNvPr id="5" name="Picture 4">
            <a:extLst>
              <a:ext uri="{FF2B5EF4-FFF2-40B4-BE49-F238E27FC236}">
                <a16:creationId xmlns:a16="http://schemas.microsoft.com/office/drawing/2014/main" id="{02797745-33A9-4AE7-B8DA-AF33A4E884E0}"/>
              </a:ext>
            </a:extLst>
          </p:cNvPr>
          <p:cNvPicPr>
            <a:picLocks noChangeAspect="1"/>
          </p:cNvPicPr>
          <p:nvPr/>
        </p:nvPicPr>
        <p:blipFill>
          <a:blip r:embed="rId3"/>
          <a:stretch>
            <a:fillRect/>
          </a:stretch>
        </p:blipFill>
        <p:spPr>
          <a:xfrm>
            <a:off x="1385069" y="985022"/>
            <a:ext cx="9676639" cy="5415778"/>
          </a:xfrm>
          <a:prstGeom prst="rect">
            <a:avLst/>
          </a:prstGeom>
        </p:spPr>
      </p:pic>
    </p:spTree>
    <p:extLst>
      <p:ext uri="{BB962C8B-B14F-4D97-AF65-F5344CB8AC3E}">
        <p14:creationId xmlns:p14="http://schemas.microsoft.com/office/powerpoint/2010/main" val="236481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2" name="Picture 2" descr="Image result for facial recognition with mask">
            <a:extLst>
              <a:ext uri="{FF2B5EF4-FFF2-40B4-BE49-F238E27FC236}">
                <a16:creationId xmlns:a16="http://schemas.microsoft.com/office/drawing/2014/main" id="{76B73170-D8F3-419E-8D2E-D749333F7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7" r="22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740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15" name="Freeform: Shape 14">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Image result for scarlett johansson">
            <a:extLst>
              <a:ext uri="{FF2B5EF4-FFF2-40B4-BE49-F238E27FC236}">
                <a16:creationId xmlns:a16="http://schemas.microsoft.com/office/drawing/2014/main" id="{48F9FCFF-4AF9-459F-A07A-A927E5F4997E}"/>
              </a:ext>
            </a:extLst>
          </p:cNvPr>
          <p:cNvPicPr/>
          <p:nvPr/>
        </p:nvPicPr>
        <p:blipFill rotWithShape="1">
          <a:blip r:embed="rId3" cstate="print">
            <a:extLst>
              <a:ext uri="{28A0092B-C50C-407E-A947-70E740481C1C}">
                <a14:useLocalDpi xmlns:a14="http://schemas.microsoft.com/office/drawing/2010/main" val="0"/>
              </a:ext>
            </a:extLst>
          </a:blip>
          <a:srcRect l="25435" r="21684"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53640926-AAD7-44D8-BBD7-CCE9431645EC}">
              <a14:shadowObscured xmlns:a14="http://schemas.microsoft.com/office/drawing/2010/main"/>
            </a:ext>
          </a:extLst>
        </p:spPr>
      </p:pic>
      <p:grpSp>
        <p:nvGrpSpPr>
          <p:cNvPr id="18" name="Group 17">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19" name="Freeform: Shape 18">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23" name="Freeform: Shape 22">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Image result for scarlett johansson with mask">
            <a:extLst>
              <a:ext uri="{FF2B5EF4-FFF2-40B4-BE49-F238E27FC236}">
                <a16:creationId xmlns:a16="http://schemas.microsoft.com/office/drawing/2014/main" id="{50D61140-9FFC-4966-9FCD-643DB1C91FF6}"/>
              </a:ext>
            </a:extLst>
          </p:cNvPr>
          <p:cNvPicPr/>
          <p:nvPr/>
        </p:nvPicPr>
        <p:blipFill rotWithShape="1">
          <a:blip r:embed="rId5">
            <a:extLst>
              <a:ext uri="{28A0092B-C50C-407E-A947-70E740481C1C}">
                <a14:useLocalDpi xmlns:a14="http://schemas.microsoft.com/office/drawing/2010/main" val="0"/>
              </a:ext>
            </a:extLst>
          </a:blip>
          <a:srcRect l="5351" t="1332" r="21081" b="2223"/>
          <a:stretch/>
        </p:blipFill>
        <p:spPr bwMode="auto">
          <a:xfrm>
            <a:off x="8104359" y="-4"/>
            <a:ext cx="4087641" cy="6858004"/>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53640926-AAD7-44D8-BBD7-CCE9431645EC}">
              <a14:shadowObscured xmlns:a14="http://schemas.microsoft.com/office/drawing/2010/main"/>
            </a:ext>
          </a:extLst>
        </p:spPr>
      </p:pic>
      <p:grpSp>
        <p:nvGrpSpPr>
          <p:cNvPr id="26" name="Group 25">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27" name="Freeform: Shape 26">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8" name="Group 37">
            <a:extLst>
              <a:ext uri="{FF2B5EF4-FFF2-40B4-BE49-F238E27FC236}">
                <a16:creationId xmlns:a16="http://schemas.microsoft.com/office/drawing/2014/main" id="{F8645DC6-651A-4026-A3C0-D58F0E6CDA6C}"/>
              </a:ext>
            </a:extLst>
          </p:cNvPr>
          <p:cNvGrpSpPr/>
          <p:nvPr/>
        </p:nvGrpSpPr>
        <p:grpSpPr>
          <a:xfrm>
            <a:off x="5394557" y="803838"/>
            <a:ext cx="1402885" cy="2982517"/>
            <a:chOff x="5394557" y="803838"/>
            <a:chExt cx="1402885" cy="2982517"/>
          </a:xfrm>
        </p:grpSpPr>
        <p:sp>
          <p:nvSpPr>
            <p:cNvPr id="25" name="TextBox 24">
              <a:extLst>
                <a:ext uri="{FF2B5EF4-FFF2-40B4-BE49-F238E27FC236}">
                  <a16:creationId xmlns:a16="http://schemas.microsoft.com/office/drawing/2014/main" id="{CDBCB7D3-6CF6-470D-AD13-DDF0CF79C297}"/>
                </a:ext>
              </a:extLst>
            </p:cNvPr>
            <p:cNvSpPr txBox="1"/>
            <p:nvPr/>
          </p:nvSpPr>
          <p:spPr>
            <a:xfrm>
              <a:off x="5816724" y="1403278"/>
              <a:ext cx="558551" cy="338554"/>
            </a:xfrm>
            <a:prstGeom prst="rect">
              <a:avLst/>
            </a:prstGeom>
            <a:noFill/>
          </p:spPr>
          <p:txBody>
            <a:bodyPr wrap="none" rtlCol="0">
              <a:spAutoFit/>
            </a:bodyPr>
            <a:lstStyle/>
            <a:p>
              <a:r>
                <a:rPr lang="en-US" sz="1600" b="1" dirty="0">
                  <a:solidFill>
                    <a:srgbClr val="FAFAFA"/>
                  </a:solidFill>
                </a:rPr>
                <a:t>Eyes</a:t>
              </a:r>
            </a:p>
          </p:txBody>
        </p:sp>
        <p:sp>
          <p:nvSpPr>
            <p:cNvPr id="29" name="TextBox 28">
              <a:extLst>
                <a:ext uri="{FF2B5EF4-FFF2-40B4-BE49-F238E27FC236}">
                  <a16:creationId xmlns:a16="http://schemas.microsoft.com/office/drawing/2014/main" id="{88723C13-1B10-4189-BB59-0B55F50BD05D}"/>
                </a:ext>
              </a:extLst>
            </p:cNvPr>
            <p:cNvSpPr txBox="1"/>
            <p:nvPr/>
          </p:nvSpPr>
          <p:spPr>
            <a:xfrm>
              <a:off x="5816723" y="2002718"/>
              <a:ext cx="535339" cy="338554"/>
            </a:xfrm>
            <a:prstGeom prst="rect">
              <a:avLst/>
            </a:prstGeom>
            <a:noFill/>
          </p:spPr>
          <p:txBody>
            <a:bodyPr wrap="none" rtlCol="0">
              <a:spAutoFit/>
            </a:bodyPr>
            <a:lstStyle/>
            <a:p>
              <a:r>
                <a:rPr lang="en-US" sz="1600" b="1" dirty="0">
                  <a:solidFill>
                    <a:srgbClr val="FAFAFA"/>
                  </a:solidFill>
                </a:rPr>
                <a:t>Ears</a:t>
              </a:r>
            </a:p>
          </p:txBody>
        </p:sp>
        <p:sp>
          <p:nvSpPr>
            <p:cNvPr id="30" name="TextBox 29">
              <a:extLst>
                <a:ext uri="{FF2B5EF4-FFF2-40B4-BE49-F238E27FC236}">
                  <a16:creationId xmlns:a16="http://schemas.microsoft.com/office/drawing/2014/main" id="{E1D4C23E-745C-4052-A220-08C7E1809998}"/>
                </a:ext>
              </a:extLst>
            </p:cNvPr>
            <p:cNvSpPr txBox="1"/>
            <p:nvPr/>
          </p:nvSpPr>
          <p:spPr>
            <a:xfrm>
              <a:off x="5816723" y="803838"/>
              <a:ext cx="538930" cy="338554"/>
            </a:xfrm>
            <a:prstGeom prst="rect">
              <a:avLst/>
            </a:prstGeom>
            <a:noFill/>
          </p:spPr>
          <p:txBody>
            <a:bodyPr wrap="none" rtlCol="0">
              <a:spAutoFit/>
            </a:bodyPr>
            <a:lstStyle/>
            <a:p>
              <a:r>
                <a:rPr lang="en-US" sz="1600" b="1" dirty="0">
                  <a:solidFill>
                    <a:srgbClr val="FAFAFA"/>
                  </a:solidFill>
                </a:rPr>
                <a:t>Hair</a:t>
              </a:r>
            </a:p>
          </p:txBody>
        </p:sp>
        <p:sp>
          <p:nvSpPr>
            <p:cNvPr id="31" name="TextBox 30">
              <a:extLst>
                <a:ext uri="{FF2B5EF4-FFF2-40B4-BE49-F238E27FC236}">
                  <a16:creationId xmlns:a16="http://schemas.microsoft.com/office/drawing/2014/main" id="{E01DA7E3-1B41-4EC9-AC22-11379F4CE42C}"/>
                </a:ext>
              </a:extLst>
            </p:cNvPr>
            <p:cNvSpPr txBox="1"/>
            <p:nvPr/>
          </p:nvSpPr>
          <p:spPr>
            <a:xfrm>
              <a:off x="5816722" y="2602158"/>
              <a:ext cx="564578" cy="338554"/>
            </a:xfrm>
            <a:prstGeom prst="rect">
              <a:avLst/>
            </a:prstGeom>
            <a:noFill/>
          </p:spPr>
          <p:txBody>
            <a:bodyPr wrap="none" rtlCol="0">
              <a:spAutoFit/>
            </a:bodyPr>
            <a:lstStyle/>
            <a:p>
              <a:r>
                <a:rPr lang="en-US" sz="1600" b="1" dirty="0">
                  <a:solidFill>
                    <a:srgbClr val="FAFAFA"/>
                  </a:solidFill>
                </a:rPr>
                <a:t>Chin</a:t>
              </a:r>
            </a:p>
          </p:txBody>
        </p:sp>
        <p:sp>
          <p:nvSpPr>
            <p:cNvPr id="32" name="TextBox 31">
              <a:extLst>
                <a:ext uri="{FF2B5EF4-FFF2-40B4-BE49-F238E27FC236}">
                  <a16:creationId xmlns:a16="http://schemas.microsoft.com/office/drawing/2014/main" id="{31A56D51-73BF-40B1-AC05-157B03C2EB6F}"/>
                </a:ext>
              </a:extLst>
            </p:cNvPr>
            <p:cNvSpPr txBox="1"/>
            <p:nvPr/>
          </p:nvSpPr>
          <p:spPr>
            <a:xfrm>
              <a:off x="5394557" y="3201580"/>
              <a:ext cx="1402885" cy="584775"/>
            </a:xfrm>
            <a:prstGeom prst="rect">
              <a:avLst/>
            </a:prstGeom>
            <a:noFill/>
          </p:spPr>
          <p:txBody>
            <a:bodyPr wrap="none" rtlCol="0">
              <a:spAutoFit/>
            </a:bodyPr>
            <a:lstStyle/>
            <a:p>
              <a:pPr algn="ctr"/>
              <a:r>
                <a:rPr lang="en-US" sz="1600" b="1" dirty="0">
                  <a:solidFill>
                    <a:srgbClr val="FAFAFA"/>
                  </a:solidFill>
                </a:rPr>
                <a:t>Facial Feature </a:t>
              </a:r>
            </a:p>
            <a:p>
              <a:pPr algn="ctr"/>
              <a:r>
                <a:rPr lang="en-US" sz="1600" b="1" dirty="0">
                  <a:solidFill>
                    <a:srgbClr val="FAFAFA"/>
                  </a:solidFill>
                </a:rPr>
                <a:t>Distance</a:t>
              </a:r>
            </a:p>
          </p:txBody>
        </p:sp>
      </p:grpSp>
    </p:spTree>
    <p:extLst>
      <p:ext uri="{BB962C8B-B14F-4D97-AF65-F5344CB8AC3E}">
        <p14:creationId xmlns:p14="http://schemas.microsoft.com/office/powerpoint/2010/main" val="1771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434" name="Picture 2" descr="Image result for facial recognition with mask">
            <a:extLst>
              <a:ext uri="{FF2B5EF4-FFF2-40B4-BE49-F238E27FC236}">
                <a16:creationId xmlns:a16="http://schemas.microsoft.com/office/drawing/2014/main" id="{93AEF10A-0E3C-42CC-ABF1-C682DEAE4D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10" b="783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8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llage of a person&#10;&#10;Description automatically generated">
            <a:extLst>
              <a:ext uri="{FF2B5EF4-FFF2-40B4-BE49-F238E27FC236}">
                <a16:creationId xmlns:a16="http://schemas.microsoft.com/office/drawing/2014/main" id="{907B6FF1-A492-4F3F-BE83-40E36BC706E9}"/>
              </a:ext>
            </a:extLst>
          </p:cNvPr>
          <p:cNvPicPr/>
          <p:nvPr/>
        </p:nvPicPr>
        <p:blipFill>
          <a:blip r:embed="rId3"/>
          <a:stretch>
            <a:fillRect/>
          </a:stretch>
        </p:blipFill>
        <p:spPr>
          <a:xfrm>
            <a:off x="643467" y="1575138"/>
            <a:ext cx="10905066" cy="3707722"/>
          </a:xfrm>
          <a:prstGeom prst="rect">
            <a:avLst/>
          </a:prstGeom>
        </p:spPr>
      </p:pic>
      <p:sp>
        <p:nvSpPr>
          <p:cNvPr id="4" name="TextBox 3">
            <a:extLst>
              <a:ext uri="{FF2B5EF4-FFF2-40B4-BE49-F238E27FC236}">
                <a16:creationId xmlns:a16="http://schemas.microsoft.com/office/drawing/2014/main" id="{155A04D3-7672-4416-931E-DC312E7506FA}"/>
              </a:ext>
            </a:extLst>
          </p:cNvPr>
          <p:cNvSpPr txBox="1"/>
          <p:nvPr/>
        </p:nvSpPr>
        <p:spPr>
          <a:xfrm>
            <a:off x="5540784" y="5547238"/>
            <a:ext cx="1110432" cy="369332"/>
          </a:xfrm>
          <a:prstGeom prst="rect">
            <a:avLst/>
          </a:prstGeom>
          <a:noFill/>
        </p:spPr>
        <p:txBody>
          <a:bodyPr wrap="none" rtlCol="0">
            <a:spAutoFit/>
          </a:bodyPr>
          <a:lstStyle/>
          <a:p>
            <a:r>
              <a:rPr lang="en-US" b="1" dirty="0"/>
              <a:t>Gradients</a:t>
            </a:r>
          </a:p>
        </p:txBody>
      </p:sp>
      <p:sp>
        <p:nvSpPr>
          <p:cNvPr id="5" name="Title 1">
            <a:extLst>
              <a:ext uri="{FF2B5EF4-FFF2-40B4-BE49-F238E27FC236}">
                <a16:creationId xmlns:a16="http://schemas.microsoft.com/office/drawing/2014/main" id="{B7D447EE-16EB-4C16-A6F7-8F5853866842}"/>
              </a:ext>
            </a:extLst>
          </p:cNvPr>
          <p:cNvSpPr txBox="1">
            <a:spLocks/>
          </p:cNvSpPr>
          <p:nvPr/>
        </p:nvSpPr>
        <p:spPr>
          <a:xfrm>
            <a:off x="0" y="5688"/>
            <a:ext cx="121920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Histogram of Oriented Gradients</a:t>
            </a:r>
          </a:p>
        </p:txBody>
      </p:sp>
    </p:spTree>
    <p:extLst>
      <p:ext uri="{BB962C8B-B14F-4D97-AF65-F5344CB8AC3E}">
        <p14:creationId xmlns:p14="http://schemas.microsoft.com/office/powerpoint/2010/main" val="867700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rson in front of a drawing&#10;&#10;Description automatically generated with medium confidence">
            <a:extLst>
              <a:ext uri="{FF2B5EF4-FFF2-40B4-BE49-F238E27FC236}">
                <a16:creationId xmlns:a16="http://schemas.microsoft.com/office/drawing/2014/main" id="{6498CCF3-54E9-46D2-BDBA-7E8B43A5AE38}"/>
              </a:ext>
            </a:extLst>
          </p:cNvPr>
          <p:cNvPicPr>
            <a:picLocks noChangeAspect="1"/>
          </p:cNvPicPr>
          <p:nvPr/>
        </p:nvPicPr>
        <p:blipFill rotWithShape="1">
          <a:blip r:embed="rId3">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074EA0E9-DD34-44B8-AED5-C72B17B61413}"/>
              </a:ext>
            </a:extLst>
          </p:cNvPr>
          <p:cNvSpPr txBox="1"/>
          <p:nvPr/>
        </p:nvSpPr>
        <p:spPr>
          <a:xfrm>
            <a:off x="5675971" y="780585"/>
            <a:ext cx="857286" cy="369332"/>
          </a:xfrm>
          <a:prstGeom prst="rect">
            <a:avLst/>
          </a:prstGeom>
          <a:noFill/>
        </p:spPr>
        <p:txBody>
          <a:bodyPr wrap="none" rtlCol="0">
            <a:spAutoFit/>
          </a:bodyPr>
          <a:lstStyle/>
          <a:p>
            <a:r>
              <a:rPr lang="en-US" b="1" dirty="0">
                <a:solidFill>
                  <a:schemeClr val="bg1"/>
                </a:solidFill>
              </a:rPr>
              <a:t>NODES</a:t>
            </a:r>
          </a:p>
        </p:txBody>
      </p:sp>
      <p:cxnSp>
        <p:nvCxnSpPr>
          <p:cNvPr id="7" name="Straight Arrow Connector 6">
            <a:extLst>
              <a:ext uri="{FF2B5EF4-FFF2-40B4-BE49-F238E27FC236}">
                <a16:creationId xmlns:a16="http://schemas.microsoft.com/office/drawing/2014/main" id="{585CCC12-CC6E-4F25-BF6F-87DCEA37DB44}"/>
              </a:ext>
            </a:extLst>
          </p:cNvPr>
          <p:cNvCxnSpPr>
            <a:cxnSpLocks/>
          </p:cNvCxnSpPr>
          <p:nvPr/>
        </p:nvCxnSpPr>
        <p:spPr>
          <a:xfrm>
            <a:off x="6634976" y="1032829"/>
            <a:ext cx="401444" cy="20495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71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A61BDFE-FFB6-41AA-94DD-D314A538303B}"/>
              </a:ext>
            </a:extLst>
          </p:cNvPr>
          <p:cNvPicPr/>
          <p:nvPr/>
        </p:nvPicPr>
        <p:blipFill rotWithShape="1">
          <a:blip r:embed="rId3"/>
          <a:srcRect l="12284" r="12488" b="1"/>
          <a:stretch/>
        </p:blipFill>
        <p:spPr>
          <a:xfrm>
            <a:off x="321730" y="321732"/>
            <a:ext cx="5674897" cy="3017405"/>
          </a:xfrm>
          <a:prstGeom prst="rect">
            <a:avLst/>
          </a:prstGeom>
        </p:spPr>
      </p:pic>
      <p:pic>
        <p:nvPicPr>
          <p:cNvPr id="4" name="Picture 3">
            <a:extLst>
              <a:ext uri="{FF2B5EF4-FFF2-40B4-BE49-F238E27FC236}">
                <a16:creationId xmlns:a16="http://schemas.microsoft.com/office/drawing/2014/main" id="{42D9F6EF-B780-4575-BACE-997F2A8D6A56}"/>
              </a:ext>
            </a:extLst>
          </p:cNvPr>
          <p:cNvPicPr/>
          <p:nvPr/>
        </p:nvPicPr>
        <p:blipFill rotWithShape="1">
          <a:blip r:embed="rId4"/>
          <a:srcRect l="6227" r="12410" b="-1"/>
          <a:stretch/>
        </p:blipFill>
        <p:spPr>
          <a:xfrm>
            <a:off x="321730" y="3510853"/>
            <a:ext cx="5674897" cy="2789954"/>
          </a:xfrm>
          <a:prstGeom prst="rect">
            <a:avLst/>
          </a:prstGeom>
        </p:spPr>
      </p:pic>
      <p:pic>
        <p:nvPicPr>
          <p:cNvPr id="15" name="Picture 14" descr="Chart, line chart&#10;&#10;Description automatically generated">
            <a:extLst>
              <a:ext uri="{FF2B5EF4-FFF2-40B4-BE49-F238E27FC236}">
                <a16:creationId xmlns:a16="http://schemas.microsoft.com/office/drawing/2014/main" id="{155833E3-E335-428B-ADF7-E159894312BE}"/>
              </a:ext>
            </a:extLst>
          </p:cNvPr>
          <p:cNvPicPr/>
          <p:nvPr/>
        </p:nvPicPr>
        <p:blipFill>
          <a:blip r:embed="rId5"/>
          <a:stretch>
            <a:fillRect/>
          </a:stretch>
        </p:blipFill>
        <p:spPr>
          <a:xfrm>
            <a:off x="6096000" y="1158415"/>
            <a:ext cx="5884330" cy="4541170"/>
          </a:xfrm>
          <a:prstGeom prst="rect">
            <a:avLst/>
          </a:prstGeom>
        </p:spPr>
      </p:pic>
    </p:spTree>
    <p:extLst>
      <p:ext uri="{BB962C8B-B14F-4D97-AF65-F5344CB8AC3E}">
        <p14:creationId xmlns:p14="http://schemas.microsoft.com/office/powerpoint/2010/main" val="30918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D69A2E66-359E-4E52-BA4E-385BFB7B4357}"/>
              </a:ext>
            </a:extLst>
          </p:cNvPr>
          <p:cNvPicPr/>
          <p:nvPr/>
        </p:nvPicPr>
        <p:blipFill rotWithShape="1">
          <a:blip r:embed="rId3">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p:spPr>
      </p:pic>
    </p:spTree>
    <p:extLst>
      <p:ext uri="{BB962C8B-B14F-4D97-AF65-F5344CB8AC3E}">
        <p14:creationId xmlns:p14="http://schemas.microsoft.com/office/powerpoint/2010/main" val="337350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D2B82E2D-5822-450E-85CC-AE5EDD01E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wearing a mask&#10;&#10;Description automatically generated with low confidence">
            <a:extLst>
              <a:ext uri="{FF2B5EF4-FFF2-40B4-BE49-F238E27FC236}">
                <a16:creationId xmlns:a16="http://schemas.microsoft.com/office/drawing/2014/main" id="{21632A2B-D9C2-47C3-A893-4A486296FDB4}"/>
              </a:ext>
            </a:extLst>
          </p:cNvPr>
          <p:cNvPicPr>
            <a:picLocks noChangeAspect="1"/>
          </p:cNvPicPr>
          <p:nvPr/>
        </p:nvPicPr>
        <p:blipFill rotWithShape="1">
          <a:blip r:embed="rId3">
            <a:extLst>
              <a:ext uri="{28A0092B-C50C-407E-A947-70E740481C1C}">
                <a14:useLocalDpi xmlns:a14="http://schemas.microsoft.com/office/drawing/2010/main" val="0"/>
              </a:ext>
            </a:extLst>
          </a:blip>
          <a:srcRect r="20465" b="1261"/>
          <a:stretch/>
        </p:blipFill>
        <p:spPr>
          <a:xfrm>
            <a:off x="2" y="10"/>
            <a:ext cx="4115500" cy="6857990"/>
          </a:xfrm>
          <a:prstGeom prst="rect">
            <a:avLst/>
          </a:prstGeom>
        </p:spPr>
      </p:pic>
      <p:pic>
        <p:nvPicPr>
          <p:cNvPr id="3" name="Picture 2" descr="A person wearing a mask&#10;&#10;Description automatically generated with medium confidence">
            <a:extLst>
              <a:ext uri="{FF2B5EF4-FFF2-40B4-BE49-F238E27FC236}">
                <a16:creationId xmlns:a16="http://schemas.microsoft.com/office/drawing/2014/main" id="{3EB9635D-7A26-4AE3-AB5B-84F829F8CBB3}"/>
              </a:ext>
            </a:extLst>
          </p:cNvPr>
          <p:cNvPicPr>
            <a:picLocks noChangeAspect="1"/>
          </p:cNvPicPr>
          <p:nvPr/>
        </p:nvPicPr>
        <p:blipFill rotWithShape="1">
          <a:blip r:embed="rId4">
            <a:extLst>
              <a:ext uri="{28A0092B-C50C-407E-A947-70E740481C1C}">
                <a14:useLocalDpi xmlns:a14="http://schemas.microsoft.com/office/drawing/2010/main" val="0"/>
              </a:ext>
            </a:extLst>
          </a:blip>
          <a:srcRect l="23174" r="32386"/>
          <a:stretch/>
        </p:blipFill>
        <p:spPr>
          <a:xfrm>
            <a:off x="8128407" y="10"/>
            <a:ext cx="4063593" cy="6857990"/>
          </a:xfrm>
          <a:prstGeom prst="rect">
            <a:avLst/>
          </a:prstGeom>
        </p:spPr>
      </p:pic>
      <p:pic>
        <p:nvPicPr>
          <p:cNvPr id="7" name="Picture 6" descr="A person wearing a mask&#10;&#10;Description automatically generated with medium confidence">
            <a:extLst>
              <a:ext uri="{FF2B5EF4-FFF2-40B4-BE49-F238E27FC236}">
                <a16:creationId xmlns:a16="http://schemas.microsoft.com/office/drawing/2014/main" id="{0734BD6B-C116-4F01-9742-61716A93735A}"/>
              </a:ext>
            </a:extLst>
          </p:cNvPr>
          <p:cNvPicPr>
            <a:picLocks noChangeAspect="1"/>
          </p:cNvPicPr>
          <p:nvPr/>
        </p:nvPicPr>
        <p:blipFill rotWithShape="1">
          <a:blip r:embed="rId5">
            <a:extLst>
              <a:ext uri="{28A0092B-C50C-407E-A947-70E740481C1C}">
                <a14:useLocalDpi xmlns:a14="http://schemas.microsoft.com/office/drawing/2010/main" val="0"/>
              </a:ext>
            </a:extLst>
          </a:blip>
          <a:srcRect l="40270" r="15290"/>
          <a:stretch/>
        </p:blipFill>
        <p:spPr>
          <a:xfrm>
            <a:off x="4064204" y="10"/>
            <a:ext cx="4063593" cy="6857990"/>
          </a:xfrm>
          <a:prstGeom prst="rect">
            <a:avLst/>
          </a:prstGeom>
        </p:spPr>
      </p:pic>
    </p:spTree>
    <p:extLst>
      <p:ext uri="{BB962C8B-B14F-4D97-AF65-F5344CB8AC3E}">
        <p14:creationId xmlns:p14="http://schemas.microsoft.com/office/powerpoint/2010/main" val="144439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05A19537-54AC-462C-88E5-0DC1E013D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3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AD061D1-A663-419E-BB10-E37812261287}"/>
              </a:ext>
            </a:extLst>
          </p:cNvPr>
          <p:cNvSpPr/>
          <p:nvPr/>
        </p:nvSpPr>
        <p:spPr>
          <a:xfrm>
            <a:off x="2163337" y="1182029"/>
            <a:ext cx="3590692" cy="3077737"/>
          </a:xfrm>
          <a:prstGeom prst="rect">
            <a:avLst/>
          </a:prstGeom>
          <a:noFill/>
          <a:ln w="1524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4500BF-EEF6-4BBF-81FF-59BB8CA35C68}"/>
              </a:ext>
            </a:extLst>
          </p:cNvPr>
          <p:cNvSpPr txBox="1"/>
          <p:nvPr/>
        </p:nvSpPr>
        <p:spPr>
          <a:xfrm>
            <a:off x="5765304" y="522345"/>
            <a:ext cx="6426696" cy="461665"/>
          </a:xfrm>
          <a:prstGeom prst="rect">
            <a:avLst/>
          </a:prstGeom>
          <a:noFill/>
        </p:spPr>
        <p:txBody>
          <a:bodyPr wrap="none" rtlCol="0">
            <a:spAutoFit/>
          </a:bodyPr>
          <a:lstStyle/>
          <a:p>
            <a:r>
              <a:rPr lang="en-US" sz="2400" dirty="0">
                <a:solidFill>
                  <a:schemeClr val="bg1"/>
                </a:solidFill>
                <a:latin typeface="Arial Black" panose="020B0A04020102020204" pitchFamily="34" charset="0"/>
                <a:cs typeface="Aharoni" panose="02010803020104030203" pitchFamily="2" charset="-79"/>
              </a:rPr>
              <a:t>( x , y , z )   “Region of Interest (ROI)”</a:t>
            </a:r>
          </a:p>
        </p:txBody>
      </p:sp>
    </p:spTree>
    <p:extLst>
      <p:ext uri="{BB962C8B-B14F-4D97-AF65-F5344CB8AC3E}">
        <p14:creationId xmlns:p14="http://schemas.microsoft.com/office/powerpoint/2010/main" val="42858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2B1AF-C345-406E-A4ED-3A87CBBF15D4}"/>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dirty="0">
                <a:effectLst>
                  <a:outerShdw blurRad="38100" dist="38100" dir="2700000" algn="tl">
                    <a:srgbClr val="000000">
                      <a:alpha val="43137"/>
                    </a:srgbClr>
                  </a:outerShdw>
                </a:effectLst>
                <a:latin typeface="Bahnschrift SemiBold" panose="020B0502040204020203" pitchFamily="34" charset="0"/>
              </a:rPr>
              <a:t>Facial </a:t>
            </a:r>
            <a:r>
              <a:rPr lang="en-US" sz="5400" b="1" u="sng" dirty="0">
                <a:effectLst>
                  <a:outerShdw blurRad="38100" dist="38100" dir="2700000" algn="tl">
                    <a:srgbClr val="000000">
                      <a:alpha val="43137"/>
                    </a:srgbClr>
                  </a:outerShdw>
                </a:effectLst>
                <a:latin typeface="Bahnschrift SemiBold" panose="020B0502040204020203" pitchFamily="34" charset="0"/>
              </a:rPr>
              <a:t>Detection</a:t>
            </a:r>
            <a:r>
              <a:rPr lang="en-US" sz="5400" b="1" dirty="0">
                <a:effectLst>
                  <a:outerShdw blurRad="38100" dist="38100" dir="2700000" algn="tl">
                    <a:srgbClr val="000000">
                      <a:alpha val="43137"/>
                    </a:srgbClr>
                  </a:outerShdw>
                </a:effectLst>
                <a:latin typeface="Bahnschrift SemiBold" panose="020B0502040204020203" pitchFamily="34" charset="0"/>
              </a:rPr>
              <a:t> </a:t>
            </a:r>
            <a:r>
              <a:rPr lang="en-US" sz="2400" b="1" dirty="0">
                <a:effectLst>
                  <a:outerShdw blurRad="38100" dist="38100" dir="2700000" algn="tl">
                    <a:srgbClr val="000000">
                      <a:alpha val="43137"/>
                    </a:srgbClr>
                  </a:outerShdw>
                </a:effectLst>
                <a:latin typeface="Bahnschrift SemiBold" panose="020B0502040204020203" pitchFamily="34" charset="0"/>
              </a:rPr>
              <a:t>with Deep Learning</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7B7AAFE-3048-4067-A918-1161C5AD46A7}"/>
              </a:ext>
            </a:extLst>
          </p:cNvPr>
          <p:cNvSpPr txBox="1">
            <a:spLocks/>
          </p:cNvSpPr>
          <p:nvPr/>
        </p:nvSpPr>
        <p:spPr>
          <a:xfrm>
            <a:off x="5620351" y="559791"/>
            <a:ext cx="6096001" cy="3924651"/>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effectLst>
                  <a:outerShdw blurRad="38100" dist="38100" dir="2700000" algn="tl">
                    <a:srgbClr val="000000">
                      <a:alpha val="43137"/>
                    </a:srgbClr>
                  </a:outerShdw>
                </a:effectLst>
                <a:latin typeface="Bahnschrift SemiBold" panose="020B0502040204020203" pitchFamily="34" charset="0"/>
              </a:rPr>
              <a:t>Fast</a:t>
            </a:r>
            <a:endParaRPr lang="en-US" sz="5200" dirty="0">
              <a:solidFill>
                <a:srgbClr val="FF0000"/>
              </a:solidFill>
              <a:effectLst>
                <a:outerShdw blurRad="38100" dist="38100" dir="2700000" algn="tl">
                  <a:srgbClr val="000000">
                    <a:alpha val="43137"/>
                  </a:srgbClr>
                </a:outerShdw>
              </a:effectLst>
              <a:latin typeface="Bahnschrift SemiBold" panose="020B0502040204020203" pitchFamily="34" charset="0"/>
            </a:endParaRPr>
          </a:p>
          <a:p>
            <a:pPr algn="ctr"/>
            <a:r>
              <a:rPr lang="en-US" sz="3600" dirty="0">
                <a:solidFill>
                  <a:srgbClr val="FF0000"/>
                </a:solidFill>
                <a:effectLst>
                  <a:outerShdw blurRad="38100" dist="38100" dir="2700000" algn="tl">
                    <a:srgbClr val="000000">
                      <a:alpha val="43137"/>
                    </a:srgbClr>
                  </a:outerShdw>
                </a:effectLst>
                <a:latin typeface="Bahnschrift SemiBold" panose="020B0502040204020203" pitchFamily="34" charset="0"/>
              </a:rPr>
              <a:t>Modified Histogram of Oriented Gradients</a:t>
            </a:r>
          </a:p>
        </p:txBody>
      </p:sp>
      <p:sp>
        <p:nvSpPr>
          <p:cNvPr id="8" name="Title 1">
            <a:extLst>
              <a:ext uri="{FF2B5EF4-FFF2-40B4-BE49-F238E27FC236}">
                <a16:creationId xmlns:a16="http://schemas.microsoft.com/office/drawing/2014/main" id="{58E97C75-D1DD-45DF-AE08-B673C59256BD}"/>
              </a:ext>
            </a:extLst>
          </p:cNvPr>
          <p:cNvSpPr txBox="1">
            <a:spLocks/>
          </p:cNvSpPr>
          <p:nvPr/>
        </p:nvSpPr>
        <p:spPr>
          <a:xfrm>
            <a:off x="5620352" y="3452614"/>
            <a:ext cx="6096001" cy="4111050"/>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a:effectLst>
                  <a:outerShdw blurRad="38100" dist="38100" dir="2700000" algn="tl">
                    <a:srgbClr val="000000">
                      <a:alpha val="43137"/>
                    </a:srgbClr>
                  </a:outerShdw>
                </a:effectLst>
                <a:latin typeface="Bahnschrift SemiBold" panose="020B0502040204020203" pitchFamily="34" charset="0"/>
              </a:rPr>
              <a:t>Quality</a:t>
            </a:r>
            <a:endParaRPr lang="en-US" sz="5200" dirty="0">
              <a:solidFill>
                <a:srgbClr val="00B050"/>
              </a:solidFill>
              <a:effectLst>
                <a:outerShdw blurRad="38100" dist="38100" dir="2700000" algn="tl">
                  <a:srgbClr val="000000">
                    <a:alpha val="43137"/>
                  </a:srgbClr>
                </a:outerShdw>
              </a:effectLst>
              <a:latin typeface="Bahnschrift SemiBold" panose="020B0502040204020203" pitchFamily="34" charset="0"/>
            </a:endParaRPr>
          </a:p>
          <a:p>
            <a:pPr algn="ctr"/>
            <a:r>
              <a:rPr lang="en-US" sz="3600" dirty="0">
                <a:solidFill>
                  <a:srgbClr val="00B050"/>
                </a:solidFill>
                <a:effectLst>
                  <a:outerShdw blurRad="38100" dist="38100" dir="2700000" algn="tl">
                    <a:srgbClr val="000000">
                      <a:alpha val="43137"/>
                    </a:srgbClr>
                  </a:outerShdw>
                </a:effectLst>
                <a:latin typeface="Bahnschrift SemiBold" panose="020B0502040204020203" pitchFamily="34" charset="0"/>
              </a:rPr>
              <a:t>Modified Region-Based Convolutional Neural Network</a:t>
            </a:r>
          </a:p>
        </p:txBody>
      </p:sp>
    </p:spTree>
    <p:extLst>
      <p:ext uri="{BB962C8B-B14F-4D97-AF65-F5344CB8AC3E}">
        <p14:creationId xmlns:p14="http://schemas.microsoft.com/office/powerpoint/2010/main" val="136485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2333-0B87-479B-93AA-669610F4F264}"/>
              </a:ext>
            </a:extLst>
          </p:cNvPr>
          <p:cNvSpPr>
            <a:spLocks noGrp="1"/>
          </p:cNvSpPr>
          <p:nvPr>
            <p:ph type="title"/>
          </p:nvPr>
        </p:nvSpPr>
        <p:spPr>
          <a:xfrm>
            <a:off x="0" y="5688"/>
            <a:ext cx="12192000" cy="1325563"/>
          </a:xfrm>
        </p:spPr>
        <p:txBody>
          <a:bodyPr/>
          <a:lstStyle/>
          <a:p>
            <a:pPr algn="ctr"/>
            <a:r>
              <a:rPr lang="en-US" dirty="0">
                <a:latin typeface="Aharoni" panose="02010803020104030203" pitchFamily="2" charset="-79"/>
                <a:cs typeface="Aharoni" panose="02010803020104030203" pitchFamily="2" charset="-79"/>
              </a:rPr>
              <a:t>Histogram of Oriented Gradients</a:t>
            </a:r>
          </a:p>
        </p:txBody>
      </p:sp>
      <p:grpSp>
        <p:nvGrpSpPr>
          <p:cNvPr id="25" name="Group 24">
            <a:extLst>
              <a:ext uri="{FF2B5EF4-FFF2-40B4-BE49-F238E27FC236}">
                <a16:creationId xmlns:a16="http://schemas.microsoft.com/office/drawing/2014/main" id="{DBFBB7C1-A8D4-491B-B26F-685DD74EDBB3}"/>
              </a:ext>
            </a:extLst>
          </p:cNvPr>
          <p:cNvGrpSpPr/>
          <p:nvPr/>
        </p:nvGrpSpPr>
        <p:grpSpPr>
          <a:xfrm>
            <a:off x="647236" y="1408102"/>
            <a:ext cx="2676989" cy="3047475"/>
            <a:chOff x="647236" y="1579552"/>
            <a:chExt cx="2676989" cy="3047475"/>
          </a:xfrm>
        </p:grpSpPr>
        <p:pic>
          <p:nvPicPr>
            <p:cNvPr id="4" name="Picture 3">
              <a:extLst>
                <a:ext uri="{FF2B5EF4-FFF2-40B4-BE49-F238E27FC236}">
                  <a16:creationId xmlns:a16="http://schemas.microsoft.com/office/drawing/2014/main" id="{680DE360-4F78-42ED-BAC3-6C25D706E06D}"/>
                </a:ext>
              </a:extLst>
            </p:cNvPr>
            <p:cNvPicPr/>
            <p:nvPr/>
          </p:nvPicPr>
          <p:blipFill rotWithShape="1">
            <a:blip r:embed="rId3"/>
            <a:srcRect r="54960"/>
            <a:stretch/>
          </p:blipFill>
          <p:spPr>
            <a:xfrm>
              <a:off x="647236" y="1579552"/>
              <a:ext cx="2676989" cy="2712085"/>
            </a:xfrm>
            <a:prstGeom prst="rect">
              <a:avLst/>
            </a:prstGeom>
          </p:spPr>
        </p:pic>
        <p:sp>
          <p:nvSpPr>
            <p:cNvPr id="8" name="TextBox 7">
              <a:extLst>
                <a:ext uri="{FF2B5EF4-FFF2-40B4-BE49-F238E27FC236}">
                  <a16:creationId xmlns:a16="http://schemas.microsoft.com/office/drawing/2014/main" id="{086E457B-B805-466B-9BA7-AC0DF4516152}"/>
                </a:ext>
              </a:extLst>
            </p:cNvPr>
            <p:cNvSpPr txBox="1"/>
            <p:nvPr/>
          </p:nvSpPr>
          <p:spPr>
            <a:xfrm>
              <a:off x="1329300" y="4288473"/>
              <a:ext cx="1208408" cy="338554"/>
            </a:xfrm>
            <a:prstGeom prst="rect">
              <a:avLst/>
            </a:prstGeom>
            <a:noFill/>
          </p:spPr>
          <p:txBody>
            <a:bodyPr wrap="none" rtlCol="0">
              <a:spAutoFit/>
            </a:bodyPr>
            <a:lstStyle/>
            <a:p>
              <a:r>
                <a:rPr lang="en-US" sz="1600" b="1" dirty="0"/>
                <a:t>Input Image</a:t>
              </a:r>
            </a:p>
          </p:txBody>
        </p:sp>
      </p:grpSp>
      <p:grpSp>
        <p:nvGrpSpPr>
          <p:cNvPr id="26" name="Group 25">
            <a:extLst>
              <a:ext uri="{FF2B5EF4-FFF2-40B4-BE49-F238E27FC236}">
                <a16:creationId xmlns:a16="http://schemas.microsoft.com/office/drawing/2014/main" id="{5DED8C37-A19F-4D6E-9E8C-22ABAAC1EDB1}"/>
              </a:ext>
            </a:extLst>
          </p:cNvPr>
          <p:cNvGrpSpPr/>
          <p:nvPr/>
        </p:nvGrpSpPr>
        <p:grpSpPr>
          <a:xfrm>
            <a:off x="3533775" y="2158671"/>
            <a:ext cx="2623253" cy="1358508"/>
            <a:chOff x="3533775" y="2330121"/>
            <a:chExt cx="2623253" cy="1358508"/>
          </a:xfrm>
        </p:grpSpPr>
        <p:pic>
          <p:nvPicPr>
            <p:cNvPr id="5" name="Picture 4" descr="Gradient Kernels">
              <a:extLst>
                <a:ext uri="{FF2B5EF4-FFF2-40B4-BE49-F238E27FC236}">
                  <a16:creationId xmlns:a16="http://schemas.microsoft.com/office/drawing/2014/main" id="{638EA432-3622-4D90-AB15-829391DB775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4537" y="2330121"/>
              <a:ext cx="1992491" cy="1204620"/>
            </a:xfrm>
            <a:prstGeom prst="rect">
              <a:avLst/>
            </a:prstGeom>
            <a:noFill/>
            <a:ln>
              <a:noFill/>
            </a:ln>
          </p:spPr>
        </p:pic>
        <p:sp>
          <p:nvSpPr>
            <p:cNvPr id="9" name="TextBox 8">
              <a:extLst>
                <a:ext uri="{FF2B5EF4-FFF2-40B4-BE49-F238E27FC236}">
                  <a16:creationId xmlns:a16="http://schemas.microsoft.com/office/drawing/2014/main" id="{32C02744-84B5-4817-BA6F-2E00AA6A8934}"/>
                </a:ext>
              </a:extLst>
            </p:cNvPr>
            <p:cNvSpPr txBox="1"/>
            <p:nvPr/>
          </p:nvSpPr>
          <p:spPr>
            <a:xfrm>
              <a:off x="4718240" y="3350075"/>
              <a:ext cx="814134" cy="338554"/>
            </a:xfrm>
            <a:prstGeom prst="rect">
              <a:avLst/>
            </a:prstGeom>
            <a:noFill/>
          </p:spPr>
          <p:txBody>
            <a:bodyPr wrap="none" rtlCol="0">
              <a:spAutoFit/>
            </a:bodyPr>
            <a:lstStyle/>
            <a:p>
              <a:r>
                <a:rPr lang="en-US" sz="1600" b="1" dirty="0"/>
                <a:t>Kernels</a:t>
              </a:r>
            </a:p>
          </p:txBody>
        </p:sp>
        <p:cxnSp>
          <p:nvCxnSpPr>
            <p:cNvPr id="13" name="Straight Arrow Connector 12">
              <a:extLst>
                <a:ext uri="{FF2B5EF4-FFF2-40B4-BE49-F238E27FC236}">
                  <a16:creationId xmlns:a16="http://schemas.microsoft.com/office/drawing/2014/main" id="{F800A107-CDDE-44CE-B69C-301A269E008C}"/>
                </a:ext>
              </a:extLst>
            </p:cNvPr>
            <p:cNvCxnSpPr>
              <a:cxnSpLocks/>
            </p:cNvCxnSpPr>
            <p:nvPr/>
          </p:nvCxnSpPr>
          <p:spPr>
            <a:xfrm>
              <a:off x="3533775" y="2933700"/>
              <a:ext cx="44767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62C609A9-B084-462E-9BC5-26F315E0EA71}"/>
              </a:ext>
            </a:extLst>
          </p:cNvPr>
          <p:cNvGrpSpPr/>
          <p:nvPr/>
        </p:nvGrpSpPr>
        <p:grpSpPr>
          <a:xfrm>
            <a:off x="6267450" y="2402841"/>
            <a:ext cx="1833910" cy="1806515"/>
            <a:chOff x="6267450" y="2574291"/>
            <a:chExt cx="1833910" cy="1806515"/>
          </a:xfrm>
        </p:grpSpPr>
        <p:pic>
          <p:nvPicPr>
            <p:cNvPr id="6" name="Picture 5" descr="\begin{align*} g &amp;= \sqrt { g^2_x + g^2_y } \\ \theta &amp;= \arctan \frac{g_y}{g_x} \end{align*}">
              <a:extLst>
                <a:ext uri="{FF2B5EF4-FFF2-40B4-BE49-F238E27FC236}">
                  <a16:creationId xmlns:a16="http://schemas.microsoft.com/office/drawing/2014/main" id="{0A4CE584-B478-46D1-92FA-AF816D671D7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97340" y="2574291"/>
              <a:ext cx="1009650" cy="716280"/>
            </a:xfrm>
            <a:prstGeom prst="rect">
              <a:avLst/>
            </a:prstGeom>
            <a:noFill/>
            <a:ln>
              <a:noFill/>
            </a:ln>
          </p:spPr>
        </p:pic>
        <p:sp>
          <p:nvSpPr>
            <p:cNvPr id="10" name="TextBox 9">
              <a:extLst>
                <a:ext uri="{FF2B5EF4-FFF2-40B4-BE49-F238E27FC236}">
                  <a16:creationId xmlns:a16="http://schemas.microsoft.com/office/drawing/2014/main" id="{28556A84-F48D-4DEC-9D06-518083019612}"/>
                </a:ext>
              </a:extLst>
            </p:cNvPr>
            <p:cNvSpPr txBox="1"/>
            <p:nvPr/>
          </p:nvSpPr>
          <p:spPr>
            <a:xfrm>
              <a:off x="6792989" y="3549809"/>
              <a:ext cx="1308371" cy="830997"/>
            </a:xfrm>
            <a:prstGeom prst="rect">
              <a:avLst/>
            </a:prstGeom>
            <a:noFill/>
          </p:spPr>
          <p:txBody>
            <a:bodyPr wrap="none" rtlCol="0">
              <a:spAutoFit/>
            </a:bodyPr>
            <a:lstStyle/>
            <a:p>
              <a:pPr algn="ctr"/>
              <a:r>
                <a:rPr lang="en-US" sz="1600" b="1" dirty="0"/>
                <a:t>Magnitude &amp;</a:t>
              </a:r>
            </a:p>
            <a:p>
              <a:pPr algn="ctr"/>
              <a:r>
                <a:rPr lang="en-US" sz="1600" b="1" dirty="0"/>
                <a:t>Direction </a:t>
              </a:r>
            </a:p>
            <a:p>
              <a:pPr algn="ctr"/>
              <a:r>
                <a:rPr lang="en-US" sz="1600" b="1" dirty="0"/>
                <a:t>Calculation</a:t>
              </a:r>
            </a:p>
          </p:txBody>
        </p:sp>
        <p:cxnSp>
          <p:nvCxnSpPr>
            <p:cNvPr id="20" name="Straight Arrow Connector 19">
              <a:extLst>
                <a:ext uri="{FF2B5EF4-FFF2-40B4-BE49-F238E27FC236}">
                  <a16:creationId xmlns:a16="http://schemas.microsoft.com/office/drawing/2014/main" id="{6A5D7D6C-6DC5-4E66-A5F6-761502612BC4}"/>
                </a:ext>
              </a:extLst>
            </p:cNvPr>
            <p:cNvCxnSpPr>
              <a:cxnSpLocks/>
            </p:cNvCxnSpPr>
            <p:nvPr/>
          </p:nvCxnSpPr>
          <p:spPr>
            <a:xfrm>
              <a:off x="6267450" y="2933700"/>
              <a:ext cx="44767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88B2AD1A-C6AC-4142-A26F-E15CF8B0AEF4}"/>
              </a:ext>
            </a:extLst>
          </p:cNvPr>
          <p:cNvGrpSpPr/>
          <p:nvPr/>
        </p:nvGrpSpPr>
        <p:grpSpPr>
          <a:xfrm>
            <a:off x="8258175" y="1404938"/>
            <a:ext cx="3266117" cy="3081417"/>
            <a:chOff x="8258175" y="1576388"/>
            <a:chExt cx="3266117" cy="3081417"/>
          </a:xfrm>
        </p:grpSpPr>
        <p:pic>
          <p:nvPicPr>
            <p:cNvPr id="7" name="Picture 6">
              <a:extLst>
                <a:ext uri="{FF2B5EF4-FFF2-40B4-BE49-F238E27FC236}">
                  <a16:creationId xmlns:a16="http://schemas.microsoft.com/office/drawing/2014/main" id="{EDA8CEE2-D980-4F62-B6F7-E2313C877D2E}"/>
                </a:ext>
              </a:extLst>
            </p:cNvPr>
            <p:cNvPicPr/>
            <p:nvPr/>
          </p:nvPicPr>
          <p:blipFill rotWithShape="1">
            <a:blip r:embed="rId3"/>
            <a:srcRect l="54960"/>
            <a:stretch/>
          </p:blipFill>
          <p:spPr>
            <a:xfrm>
              <a:off x="8847302" y="1576388"/>
              <a:ext cx="2676990" cy="2712085"/>
            </a:xfrm>
            <a:prstGeom prst="rect">
              <a:avLst/>
            </a:prstGeom>
          </p:spPr>
        </p:pic>
        <p:sp>
          <p:nvSpPr>
            <p:cNvPr id="11" name="TextBox 10">
              <a:extLst>
                <a:ext uri="{FF2B5EF4-FFF2-40B4-BE49-F238E27FC236}">
                  <a16:creationId xmlns:a16="http://schemas.microsoft.com/office/drawing/2014/main" id="{1E0BF7D0-3754-49B8-A5C9-56D604E3ECA4}"/>
                </a:ext>
              </a:extLst>
            </p:cNvPr>
            <p:cNvSpPr txBox="1"/>
            <p:nvPr/>
          </p:nvSpPr>
          <p:spPr>
            <a:xfrm>
              <a:off x="9747696" y="4288473"/>
              <a:ext cx="870751" cy="369332"/>
            </a:xfrm>
            <a:prstGeom prst="rect">
              <a:avLst/>
            </a:prstGeom>
            <a:noFill/>
          </p:spPr>
          <p:txBody>
            <a:bodyPr wrap="none" rtlCol="0">
              <a:spAutoFit/>
            </a:bodyPr>
            <a:lstStyle/>
            <a:p>
              <a:r>
                <a:rPr lang="en-US" b="1" dirty="0"/>
                <a:t>Output</a:t>
              </a:r>
            </a:p>
          </p:txBody>
        </p:sp>
        <p:cxnSp>
          <p:nvCxnSpPr>
            <p:cNvPr id="21" name="Straight Arrow Connector 20">
              <a:extLst>
                <a:ext uri="{FF2B5EF4-FFF2-40B4-BE49-F238E27FC236}">
                  <a16:creationId xmlns:a16="http://schemas.microsoft.com/office/drawing/2014/main" id="{3B3320EF-DD6E-4B5D-AF69-9F3B801A50B4}"/>
                </a:ext>
              </a:extLst>
            </p:cNvPr>
            <p:cNvCxnSpPr>
              <a:cxnSpLocks/>
            </p:cNvCxnSpPr>
            <p:nvPr/>
          </p:nvCxnSpPr>
          <p:spPr>
            <a:xfrm>
              <a:off x="8258175" y="2905125"/>
              <a:ext cx="44767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id="{AC1BE6BB-BB28-4CAD-8C3C-7C555EF7C178}"/>
              </a:ext>
            </a:extLst>
          </p:cNvPr>
          <p:cNvGrpSpPr/>
          <p:nvPr/>
        </p:nvGrpSpPr>
        <p:grpSpPr>
          <a:xfrm>
            <a:off x="2830992" y="4455577"/>
            <a:ext cx="6652071" cy="2241954"/>
            <a:chOff x="2830992" y="4627027"/>
            <a:chExt cx="6652071" cy="2241954"/>
          </a:xfrm>
        </p:grpSpPr>
        <p:grpSp>
          <p:nvGrpSpPr>
            <p:cNvPr id="29" name="Group 28">
              <a:extLst>
                <a:ext uri="{FF2B5EF4-FFF2-40B4-BE49-F238E27FC236}">
                  <a16:creationId xmlns:a16="http://schemas.microsoft.com/office/drawing/2014/main" id="{3294B2E1-4B81-4E7F-8A30-55BE8DFAB733}"/>
                </a:ext>
              </a:extLst>
            </p:cNvPr>
            <p:cNvGrpSpPr/>
            <p:nvPr/>
          </p:nvGrpSpPr>
          <p:grpSpPr>
            <a:xfrm>
              <a:off x="2830992" y="4627027"/>
              <a:ext cx="6652071" cy="1907743"/>
              <a:chOff x="2914650" y="4743915"/>
              <a:chExt cx="6652071" cy="1907743"/>
            </a:xfrm>
          </p:grpSpPr>
          <p:pic>
            <p:nvPicPr>
              <p:cNvPr id="19" name="Picture 18">
                <a:extLst>
                  <a:ext uri="{FF2B5EF4-FFF2-40B4-BE49-F238E27FC236}">
                    <a16:creationId xmlns:a16="http://schemas.microsoft.com/office/drawing/2014/main" id="{7F550A3A-5C82-4C3C-92C1-10EF955C38D2}"/>
                  </a:ext>
                </a:extLst>
              </p:cNvPr>
              <p:cNvPicPr>
                <a:picLocks noChangeAspect="1"/>
              </p:cNvPicPr>
              <p:nvPr/>
            </p:nvPicPr>
            <p:blipFill>
              <a:blip r:embed="rId6"/>
              <a:stretch>
                <a:fillRect/>
              </a:stretch>
            </p:blipFill>
            <p:spPr>
              <a:xfrm>
                <a:off x="2914650" y="5105865"/>
                <a:ext cx="6134100" cy="1545793"/>
              </a:xfrm>
              <a:prstGeom prst="rect">
                <a:avLst/>
              </a:prstGeom>
            </p:spPr>
          </p:pic>
          <p:cxnSp>
            <p:nvCxnSpPr>
              <p:cNvPr id="22" name="Straight Arrow Connector 21">
                <a:extLst>
                  <a:ext uri="{FF2B5EF4-FFF2-40B4-BE49-F238E27FC236}">
                    <a16:creationId xmlns:a16="http://schemas.microsoft.com/office/drawing/2014/main" id="{4E74CB54-25B8-4FEB-BA45-73B5F56F8A9E}"/>
                  </a:ext>
                </a:extLst>
              </p:cNvPr>
              <p:cNvCxnSpPr>
                <a:cxnSpLocks/>
              </p:cNvCxnSpPr>
              <p:nvPr/>
            </p:nvCxnSpPr>
            <p:spPr>
              <a:xfrm flipH="1">
                <a:off x="9163051" y="4743915"/>
                <a:ext cx="403670" cy="2662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37D4A4A6-28B5-4552-B8F3-0EF45E2CC12F}"/>
                </a:ext>
              </a:extLst>
            </p:cNvPr>
            <p:cNvSpPr txBox="1"/>
            <p:nvPr/>
          </p:nvSpPr>
          <p:spPr>
            <a:xfrm>
              <a:off x="4079980" y="6499649"/>
              <a:ext cx="4049955" cy="369332"/>
            </a:xfrm>
            <a:prstGeom prst="rect">
              <a:avLst/>
            </a:prstGeom>
            <a:noFill/>
          </p:spPr>
          <p:txBody>
            <a:bodyPr wrap="none" rtlCol="0">
              <a:spAutoFit/>
            </a:bodyPr>
            <a:lstStyle/>
            <a:p>
              <a:r>
                <a:rPr lang="en-US" b="1" dirty="0"/>
                <a:t>Sample Histogram of Oriented Gradients</a:t>
              </a:r>
            </a:p>
          </p:txBody>
        </p:sp>
      </p:grpSp>
    </p:spTree>
    <p:extLst>
      <p:ext uri="{BB962C8B-B14F-4D97-AF65-F5344CB8AC3E}">
        <p14:creationId xmlns:p14="http://schemas.microsoft.com/office/powerpoint/2010/main" val="361376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2333-0B87-479B-93AA-669610F4F264}"/>
              </a:ext>
            </a:extLst>
          </p:cNvPr>
          <p:cNvSpPr>
            <a:spLocks noGrp="1"/>
          </p:cNvSpPr>
          <p:nvPr>
            <p:ph type="title"/>
          </p:nvPr>
        </p:nvSpPr>
        <p:spPr>
          <a:xfrm>
            <a:off x="0" y="5688"/>
            <a:ext cx="12192000" cy="1325563"/>
          </a:xfrm>
        </p:spPr>
        <p:txBody>
          <a:bodyPr/>
          <a:lstStyle/>
          <a:p>
            <a:pPr algn="ctr"/>
            <a:r>
              <a:rPr lang="en-US" dirty="0">
                <a:latin typeface="Aharoni" panose="02010803020104030203" pitchFamily="2" charset="-79"/>
                <a:cs typeface="Aharoni" panose="02010803020104030203" pitchFamily="2" charset="-79"/>
              </a:rPr>
              <a:t>Histogram of Oriented Gradients</a:t>
            </a:r>
          </a:p>
        </p:txBody>
      </p:sp>
      <p:pic>
        <p:nvPicPr>
          <p:cNvPr id="23" name="Picture 22" descr="Image for post">
            <a:extLst>
              <a:ext uri="{FF2B5EF4-FFF2-40B4-BE49-F238E27FC236}">
                <a16:creationId xmlns:a16="http://schemas.microsoft.com/office/drawing/2014/main" id="{36A436A0-4615-431B-875D-D0AE8E73F4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8358" y="1331251"/>
            <a:ext cx="7235284" cy="4977216"/>
          </a:xfrm>
          <a:prstGeom prst="rect">
            <a:avLst/>
          </a:prstGeom>
          <a:noFill/>
          <a:ln>
            <a:noFill/>
          </a:ln>
        </p:spPr>
      </p:pic>
    </p:spTree>
    <p:extLst>
      <p:ext uri="{BB962C8B-B14F-4D97-AF65-F5344CB8AC3E}">
        <p14:creationId xmlns:p14="http://schemas.microsoft.com/office/powerpoint/2010/main" val="215627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2333-0B87-479B-93AA-669610F4F264}"/>
              </a:ext>
            </a:extLst>
          </p:cNvPr>
          <p:cNvSpPr>
            <a:spLocks noGrp="1"/>
          </p:cNvSpPr>
          <p:nvPr>
            <p:ph type="title"/>
          </p:nvPr>
        </p:nvSpPr>
        <p:spPr>
          <a:xfrm>
            <a:off x="0" y="5688"/>
            <a:ext cx="12192000" cy="1325563"/>
          </a:xfrm>
        </p:spPr>
        <p:txBody>
          <a:bodyPr/>
          <a:lstStyle/>
          <a:p>
            <a:pPr algn="ctr"/>
            <a:r>
              <a:rPr lang="en-US" dirty="0">
                <a:latin typeface="Aharoni" panose="02010803020104030203" pitchFamily="2" charset="-79"/>
                <a:cs typeface="Aharoni" panose="02010803020104030203" pitchFamily="2" charset="-79"/>
              </a:rPr>
              <a:t>Facial Landmark Estimation</a:t>
            </a:r>
          </a:p>
        </p:txBody>
      </p:sp>
      <p:pic>
        <p:nvPicPr>
          <p:cNvPr id="4" name="Picture 3">
            <a:extLst>
              <a:ext uri="{FF2B5EF4-FFF2-40B4-BE49-F238E27FC236}">
                <a16:creationId xmlns:a16="http://schemas.microsoft.com/office/drawing/2014/main" id="{ABF26F60-E918-42A6-8DCA-AE47B1BF36A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487" t="929" b="872"/>
          <a:stretch/>
        </p:blipFill>
        <p:spPr>
          <a:xfrm>
            <a:off x="6545765" y="1505415"/>
            <a:ext cx="5172075" cy="4716966"/>
          </a:xfrm>
          <a:prstGeom prst="rect">
            <a:avLst/>
          </a:prstGeom>
        </p:spPr>
      </p:pic>
      <p:pic>
        <p:nvPicPr>
          <p:cNvPr id="6" name="Picture 5">
            <a:extLst>
              <a:ext uri="{FF2B5EF4-FFF2-40B4-BE49-F238E27FC236}">
                <a16:creationId xmlns:a16="http://schemas.microsoft.com/office/drawing/2014/main" id="{AE5A8C21-7694-41C7-A867-4F28E261E20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4160" y="1505416"/>
            <a:ext cx="5621840" cy="4716965"/>
          </a:xfrm>
          <a:prstGeom prst="rect">
            <a:avLst/>
          </a:prstGeom>
          <a:noFill/>
          <a:ln>
            <a:noFill/>
          </a:ln>
        </p:spPr>
      </p:pic>
      <p:sp>
        <p:nvSpPr>
          <p:cNvPr id="7" name="TextBox 6">
            <a:extLst>
              <a:ext uri="{FF2B5EF4-FFF2-40B4-BE49-F238E27FC236}">
                <a16:creationId xmlns:a16="http://schemas.microsoft.com/office/drawing/2014/main" id="{02AB1612-4F2C-4565-A296-0D7E1767B031}"/>
              </a:ext>
            </a:extLst>
          </p:cNvPr>
          <p:cNvSpPr txBox="1"/>
          <p:nvPr/>
        </p:nvSpPr>
        <p:spPr>
          <a:xfrm>
            <a:off x="2728741" y="6229278"/>
            <a:ext cx="1112677" cy="338554"/>
          </a:xfrm>
          <a:prstGeom prst="rect">
            <a:avLst/>
          </a:prstGeom>
          <a:noFill/>
        </p:spPr>
        <p:txBody>
          <a:bodyPr wrap="none" rtlCol="0">
            <a:spAutoFit/>
          </a:bodyPr>
          <a:lstStyle/>
          <a:p>
            <a:r>
              <a:rPr lang="en-US" sz="1600" b="1" dirty="0"/>
              <a:t>Landmarks</a:t>
            </a:r>
          </a:p>
        </p:txBody>
      </p:sp>
    </p:spTree>
    <p:extLst>
      <p:ext uri="{BB962C8B-B14F-4D97-AF65-F5344CB8AC3E}">
        <p14:creationId xmlns:p14="http://schemas.microsoft.com/office/powerpoint/2010/main" val="4111374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2333-0B87-479B-93AA-669610F4F264}"/>
              </a:ext>
            </a:extLst>
          </p:cNvPr>
          <p:cNvSpPr>
            <a:spLocks noGrp="1"/>
          </p:cNvSpPr>
          <p:nvPr>
            <p:ph type="title"/>
          </p:nvPr>
        </p:nvSpPr>
        <p:spPr>
          <a:xfrm>
            <a:off x="0" y="5688"/>
            <a:ext cx="12192000" cy="1325563"/>
          </a:xfrm>
        </p:spPr>
        <p:txBody>
          <a:bodyPr/>
          <a:lstStyle/>
          <a:p>
            <a:pPr algn="ctr"/>
            <a:r>
              <a:rPr lang="en-US" dirty="0">
                <a:latin typeface="Aharoni" panose="02010803020104030203" pitchFamily="2" charset="-79"/>
                <a:cs typeface="Aharoni" panose="02010803020104030203" pitchFamily="2" charset="-79"/>
              </a:rPr>
              <a:t>Facial Landmark Estimation</a:t>
            </a:r>
          </a:p>
        </p:txBody>
      </p:sp>
      <p:pic>
        <p:nvPicPr>
          <p:cNvPr id="1028" name="Picture 4">
            <a:extLst>
              <a:ext uri="{FF2B5EF4-FFF2-40B4-BE49-F238E27FC236}">
                <a16:creationId xmlns:a16="http://schemas.microsoft.com/office/drawing/2014/main" id="{9514CB40-8B54-4CBF-8112-E72BF9008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1251"/>
            <a:ext cx="121920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45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6F71BD71-1C89-4189-90EE-20109C954EA0}"/>
              </a:ext>
              <a:ext uri="{C183D7F6-B498-43B3-948B-1728B52AA6E4}">
                <adec:decorative xmlns:adec="http://schemas.microsoft.com/office/drawing/2017/decorative" val="1"/>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24969" b="24968"/>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37DF447-1C04-45A4-A8F5-2E8F89A7EE13}"/>
              </a:ext>
            </a:extLst>
          </p:cNvPr>
          <p:cNvSpPr/>
          <p:nvPr/>
        </p:nvSpPr>
        <p:spPr>
          <a:xfrm>
            <a:off x="316675" y="3391157"/>
            <a:ext cx="1035450" cy="6700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Image</a:t>
            </a:r>
          </a:p>
        </p:txBody>
      </p:sp>
      <p:sp>
        <p:nvSpPr>
          <p:cNvPr id="7" name="Rectangle 6">
            <a:extLst>
              <a:ext uri="{FF2B5EF4-FFF2-40B4-BE49-F238E27FC236}">
                <a16:creationId xmlns:a16="http://schemas.microsoft.com/office/drawing/2014/main" id="{FBD0525D-47BC-4773-8542-4E915B075FB5}"/>
              </a:ext>
            </a:extLst>
          </p:cNvPr>
          <p:cNvSpPr/>
          <p:nvPr/>
        </p:nvSpPr>
        <p:spPr>
          <a:xfrm>
            <a:off x="1874540" y="3150704"/>
            <a:ext cx="1743264" cy="11373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Selective Search</a:t>
            </a:r>
          </a:p>
        </p:txBody>
      </p:sp>
      <p:sp>
        <p:nvSpPr>
          <p:cNvPr id="8" name="Rectangle 7">
            <a:extLst>
              <a:ext uri="{FF2B5EF4-FFF2-40B4-BE49-F238E27FC236}">
                <a16:creationId xmlns:a16="http://schemas.microsoft.com/office/drawing/2014/main" id="{6697B926-6022-4947-9C9D-B648DB65A66F}"/>
              </a:ext>
            </a:extLst>
          </p:cNvPr>
          <p:cNvSpPr/>
          <p:nvPr/>
        </p:nvSpPr>
        <p:spPr>
          <a:xfrm>
            <a:off x="2228447" y="4921932"/>
            <a:ext cx="1035450" cy="67000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ROI</a:t>
            </a:r>
          </a:p>
        </p:txBody>
      </p:sp>
      <p:sp>
        <p:nvSpPr>
          <p:cNvPr id="9" name="Rectangle 8">
            <a:extLst>
              <a:ext uri="{FF2B5EF4-FFF2-40B4-BE49-F238E27FC236}">
                <a16:creationId xmlns:a16="http://schemas.microsoft.com/office/drawing/2014/main" id="{CC84A8FE-BCC4-4A48-B36C-F33C7217725A}"/>
              </a:ext>
            </a:extLst>
          </p:cNvPr>
          <p:cNvSpPr/>
          <p:nvPr/>
        </p:nvSpPr>
        <p:spPr>
          <a:xfrm>
            <a:off x="4126673" y="3150704"/>
            <a:ext cx="1743264" cy="11373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Sorting Algorithm</a:t>
            </a:r>
          </a:p>
        </p:txBody>
      </p:sp>
      <p:sp>
        <p:nvSpPr>
          <p:cNvPr id="10" name="Rectangle 9">
            <a:extLst>
              <a:ext uri="{FF2B5EF4-FFF2-40B4-BE49-F238E27FC236}">
                <a16:creationId xmlns:a16="http://schemas.microsoft.com/office/drawing/2014/main" id="{7247DCB0-2C61-45A9-8E3A-C667919C9DCC}"/>
              </a:ext>
            </a:extLst>
          </p:cNvPr>
          <p:cNvSpPr/>
          <p:nvPr/>
        </p:nvSpPr>
        <p:spPr>
          <a:xfrm>
            <a:off x="4480580" y="4921932"/>
            <a:ext cx="1035450" cy="6700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Sorted Images</a:t>
            </a:r>
          </a:p>
        </p:txBody>
      </p:sp>
      <p:sp>
        <p:nvSpPr>
          <p:cNvPr id="11" name="Rectangle 10">
            <a:extLst>
              <a:ext uri="{FF2B5EF4-FFF2-40B4-BE49-F238E27FC236}">
                <a16:creationId xmlns:a16="http://schemas.microsoft.com/office/drawing/2014/main" id="{A91A9963-75EB-4E12-9F52-C103A7F15724}"/>
              </a:ext>
            </a:extLst>
          </p:cNvPr>
          <p:cNvSpPr/>
          <p:nvPr/>
        </p:nvSpPr>
        <p:spPr>
          <a:xfrm>
            <a:off x="6378806" y="3150704"/>
            <a:ext cx="1743264" cy="11373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Model Prediction</a:t>
            </a:r>
          </a:p>
        </p:txBody>
      </p:sp>
      <p:sp>
        <p:nvSpPr>
          <p:cNvPr id="12" name="Rectangle 11">
            <a:extLst>
              <a:ext uri="{FF2B5EF4-FFF2-40B4-BE49-F238E27FC236}">
                <a16:creationId xmlns:a16="http://schemas.microsoft.com/office/drawing/2014/main" id="{64C2480E-0D07-401F-BF64-91EBC608130B}"/>
              </a:ext>
            </a:extLst>
          </p:cNvPr>
          <p:cNvSpPr/>
          <p:nvPr/>
        </p:nvSpPr>
        <p:spPr>
          <a:xfrm>
            <a:off x="6623492" y="4921932"/>
            <a:ext cx="1253892" cy="6700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Predictions</a:t>
            </a:r>
          </a:p>
        </p:txBody>
      </p:sp>
      <p:sp>
        <p:nvSpPr>
          <p:cNvPr id="13" name="Rectangle 12">
            <a:extLst>
              <a:ext uri="{FF2B5EF4-FFF2-40B4-BE49-F238E27FC236}">
                <a16:creationId xmlns:a16="http://schemas.microsoft.com/office/drawing/2014/main" id="{0E643387-ADBF-42AF-84B3-D9836A98C6C1}"/>
              </a:ext>
            </a:extLst>
          </p:cNvPr>
          <p:cNvSpPr/>
          <p:nvPr/>
        </p:nvSpPr>
        <p:spPr>
          <a:xfrm>
            <a:off x="8630939" y="3150704"/>
            <a:ext cx="1743264" cy="113736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Non-Max Suppression</a:t>
            </a:r>
          </a:p>
        </p:txBody>
      </p:sp>
      <p:sp>
        <p:nvSpPr>
          <p:cNvPr id="14" name="Rectangle 13">
            <a:extLst>
              <a:ext uri="{FF2B5EF4-FFF2-40B4-BE49-F238E27FC236}">
                <a16:creationId xmlns:a16="http://schemas.microsoft.com/office/drawing/2014/main" id="{9367894D-CD76-4077-9D0E-1A177B060166}"/>
              </a:ext>
            </a:extLst>
          </p:cNvPr>
          <p:cNvSpPr/>
          <p:nvPr/>
        </p:nvSpPr>
        <p:spPr>
          <a:xfrm>
            <a:off x="8875625" y="4932092"/>
            <a:ext cx="1253892" cy="6700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Cleaned Up Images</a:t>
            </a:r>
          </a:p>
        </p:txBody>
      </p:sp>
      <p:cxnSp>
        <p:nvCxnSpPr>
          <p:cNvPr id="15" name="Straight Arrow Connector 14">
            <a:extLst>
              <a:ext uri="{FF2B5EF4-FFF2-40B4-BE49-F238E27FC236}">
                <a16:creationId xmlns:a16="http://schemas.microsoft.com/office/drawing/2014/main" id="{29F4ACED-6A04-4578-BF81-CB88576DA7AB}"/>
              </a:ext>
            </a:extLst>
          </p:cNvPr>
          <p:cNvCxnSpPr>
            <a:cxnSpLocks/>
            <a:stCxn id="6" idx="3"/>
            <a:endCxn id="7" idx="1"/>
          </p:cNvCxnSpPr>
          <p:nvPr/>
        </p:nvCxnSpPr>
        <p:spPr>
          <a:xfrm flipV="1">
            <a:off x="1352125" y="3719385"/>
            <a:ext cx="522415" cy="67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E405D09-1B41-4B06-8BFB-7D2BFA843178}"/>
              </a:ext>
            </a:extLst>
          </p:cNvPr>
          <p:cNvCxnSpPr>
            <a:cxnSpLocks/>
            <a:stCxn id="7" idx="2"/>
            <a:endCxn id="8" idx="0"/>
          </p:cNvCxnSpPr>
          <p:nvPr/>
        </p:nvCxnSpPr>
        <p:spPr>
          <a:xfrm>
            <a:off x="2746172" y="4288066"/>
            <a:ext cx="0" cy="63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3348D28-97B3-49D8-BEAC-0686A58208AC}"/>
              </a:ext>
            </a:extLst>
          </p:cNvPr>
          <p:cNvCxnSpPr>
            <a:cxnSpLocks/>
          </p:cNvCxnSpPr>
          <p:nvPr/>
        </p:nvCxnSpPr>
        <p:spPr>
          <a:xfrm>
            <a:off x="4998305" y="4288066"/>
            <a:ext cx="0" cy="63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71CF51E-83CE-46FF-B0AF-3B7F6080BBAD}"/>
              </a:ext>
            </a:extLst>
          </p:cNvPr>
          <p:cNvCxnSpPr>
            <a:cxnSpLocks/>
          </p:cNvCxnSpPr>
          <p:nvPr/>
        </p:nvCxnSpPr>
        <p:spPr>
          <a:xfrm>
            <a:off x="7250438" y="4283266"/>
            <a:ext cx="0" cy="63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F0AC9A5-6002-48BC-B746-FE00E9624443}"/>
              </a:ext>
            </a:extLst>
          </p:cNvPr>
          <p:cNvCxnSpPr>
            <a:cxnSpLocks/>
          </p:cNvCxnSpPr>
          <p:nvPr/>
        </p:nvCxnSpPr>
        <p:spPr>
          <a:xfrm>
            <a:off x="9502571" y="4283266"/>
            <a:ext cx="0" cy="633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423D9D82-5B0F-4EF4-A760-A9C702D51C10}"/>
              </a:ext>
            </a:extLst>
          </p:cNvPr>
          <p:cNvCxnSpPr>
            <a:cxnSpLocks/>
            <a:stCxn id="8" idx="3"/>
            <a:endCxn id="9" idx="1"/>
          </p:cNvCxnSpPr>
          <p:nvPr/>
        </p:nvCxnSpPr>
        <p:spPr>
          <a:xfrm flipV="1">
            <a:off x="3263897" y="3719385"/>
            <a:ext cx="862776" cy="1537548"/>
          </a:xfrm>
          <a:prstGeom prst="bentConnector3">
            <a:avLst>
              <a:gd name="adj1" fmla="val 68842"/>
            </a:avLst>
          </a:prstGeom>
          <a:ln w="9525">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28BC590B-84EE-43F4-B15C-72C61811C46B}"/>
              </a:ext>
            </a:extLst>
          </p:cNvPr>
          <p:cNvCxnSpPr>
            <a:cxnSpLocks/>
            <a:stCxn id="10" idx="3"/>
            <a:endCxn id="11" idx="1"/>
          </p:cNvCxnSpPr>
          <p:nvPr/>
        </p:nvCxnSpPr>
        <p:spPr>
          <a:xfrm flipV="1">
            <a:off x="5516030" y="3719385"/>
            <a:ext cx="862776" cy="1537548"/>
          </a:xfrm>
          <a:prstGeom prst="bentConnector3">
            <a:avLst>
              <a:gd name="adj1" fmla="val 65701"/>
            </a:avLst>
          </a:prstGeom>
          <a:ln w="952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5CA56955-D712-4653-81DE-DCB92A185A41}"/>
              </a:ext>
            </a:extLst>
          </p:cNvPr>
          <p:cNvCxnSpPr>
            <a:cxnSpLocks/>
            <a:stCxn id="12" idx="3"/>
            <a:endCxn id="13" idx="1"/>
          </p:cNvCxnSpPr>
          <p:nvPr/>
        </p:nvCxnSpPr>
        <p:spPr>
          <a:xfrm flipV="1">
            <a:off x="7877384" y="3719385"/>
            <a:ext cx="753555" cy="1537548"/>
          </a:xfrm>
          <a:prstGeom prst="bentConnector3">
            <a:avLst>
              <a:gd name="adj1" fmla="val 63483"/>
            </a:avLst>
          </a:prstGeom>
          <a:ln w="9525">
            <a:tailEnd type="triangle"/>
          </a:ln>
        </p:spPr>
        <p:style>
          <a:lnRef idx="1">
            <a:schemeClr val="dk1"/>
          </a:lnRef>
          <a:fillRef idx="0">
            <a:schemeClr val="dk1"/>
          </a:fillRef>
          <a:effectRef idx="0">
            <a:schemeClr val="dk1"/>
          </a:effectRef>
          <a:fontRef idx="minor">
            <a:schemeClr val="tx1"/>
          </a:fontRef>
        </p:style>
      </p:cxnSp>
      <p:sp>
        <p:nvSpPr>
          <p:cNvPr id="23" name="Flowchart: Connector 22">
            <a:extLst>
              <a:ext uri="{FF2B5EF4-FFF2-40B4-BE49-F238E27FC236}">
                <a16:creationId xmlns:a16="http://schemas.microsoft.com/office/drawing/2014/main" id="{91CE8C01-646B-4DC2-918A-43110F24B75F}"/>
              </a:ext>
            </a:extLst>
          </p:cNvPr>
          <p:cNvSpPr/>
          <p:nvPr/>
        </p:nvSpPr>
        <p:spPr>
          <a:xfrm>
            <a:off x="2517572" y="2405078"/>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24" name="Flowchart: Connector 23">
            <a:extLst>
              <a:ext uri="{FF2B5EF4-FFF2-40B4-BE49-F238E27FC236}">
                <a16:creationId xmlns:a16="http://schemas.microsoft.com/office/drawing/2014/main" id="{D54B50A5-BB7A-4D20-8DDF-286758F9E6A4}"/>
              </a:ext>
            </a:extLst>
          </p:cNvPr>
          <p:cNvSpPr/>
          <p:nvPr/>
        </p:nvSpPr>
        <p:spPr>
          <a:xfrm>
            <a:off x="4769705" y="2405078"/>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25" name="Flowchart: Connector 24">
            <a:extLst>
              <a:ext uri="{FF2B5EF4-FFF2-40B4-BE49-F238E27FC236}">
                <a16:creationId xmlns:a16="http://schemas.microsoft.com/office/drawing/2014/main" id="{04E6EFCF-D53B-487A-B829-16205FD6E8D7}"/>
              </a:ext>
            </a:extLst>
          </p:cNvPr>
          <p:cNvSpPr/>
          <p:nvPr/>
        </p:nvSpPr>
        <p:spPr>
          <a:xfrm>
            <a:off x="7021838" y="2418477"/>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sp>
        <p:nvSpPr>
          <p:cNvPr id="26" name="Flowchart: Connector 25">
            <a:extLst>
              <a:ext uri="{FF2B5EF4-FFF2-40B4-BE49-F238E27FC236}">
                <a16:creationId xmlns:a16="http://schemas.microsoft.com/office/drawing/2014/main" id="{72E4D235-7166-44C2-A2B0-6D3D8EAD39E5}"/>
              </a:ext>
            </a:extLst>
          </p:cNvPr>
          <p:cNvSpPr/>
          <p:nvPr/>
        </p:nvSpPr>
        <p:spPr>
          <a:xfrm>
            <a:off x="9273971" y="2477596"/>
            <a:ext cx="457200" cy="4572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cxnSp>
        <p:nvCxnSpPr>
          <p:cNvPr id="27" name="Connector: Elbow 26">
            <a:extLst>
              <a:ext uri="{FF2B5EF4-FFF2-40B4-BE49-F238E27FC236}">
                <a16:creationId xmlns:a16="http://schemas.microsoft.com/office/drawing/2014/main" id="{779502BE-D7CB-4648-BC60-E60DF81DBBA2}"/>
              </a:ext>
            </a:extLst>
          </p:cNvPr>
          <p:cNvCxnSpPr>
            <a:cxnSpLocks/>
          </p:cNvCxnSpPr>
          <p:nvPr/>
        </p:nvCxnSpPr>
        <p:spPr>
          <a:xfrm flipV="1">
            <a:off x="10141026" y="3735200"/>
            <a:ext cx="753555" cy="1537548"/>
          </a:xfrm>
          <a:prstGeom prst="bentConnector3">
            <a:avLst>
              <a:gd name="adj1" fmla="val 63483"/>
            </a:avLst>
          </a:prstGeom>
          <a:ln w="9525">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D5258705-09B8-49E9-959E-FB221474A83B}"/>
              </a:ext>
            </a:extLst>
          </p:cNvPr>
          <p:cNvSpPr/>
          <p:nvPr/>
        </p:nvSpPr>
        <p:spPr>
          <a:xfrm>
            <a:off x="10906090" y="3391156"/>
            <a:ext cx="1035450" cy="6700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Export Data</a:t>
            </a:r>
          </a:p>
        </p:txBody>
      </p:sp>
      <p:sp>
        <p:nvSpPr>
          <p:cNvPr id="29" name="Content Placeholder 2">
            <a:extLst>
              <a:ext uri="{FF2B5EF4-FFF2-40B4-BE49-F238E27FC236}">
                <a16:creationId xmlns:a16="http://schemas.microsoft.com/office/drawing/2014/main" id="{BC0CBFDC-860B-440C-AFB4-7151FC093BC1}"/>
              </a:ext>
            </a:extLst>
          </p:cNvPr>
          <p:cNvSpPr txBox="1">
            <a:spLocks/>
          </p:cNvSpPr>
          <p:nvPr/>
        </p:nvSpPr>
        <p:spPr>
          <a:xfrm>
            <a:off x="951844" y="1798154"/>
            <a:ext cx="10353762" cy="371474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900" indent="0" algn="ctr">
              <a:buFont typeface="Arial" panose="020B0604020202020204" pitchFamily="34" charset="0"/>
              <a:buNone/>
            </a:pPr>
            <a:r>
              <a:rPr lang="en-US" b="1" dirty="0"/>
              <a:t>Architecture</a:t>
            </a:r>
            <a:endParaRPr lang="en-US" dirty="0"/>
          </a:p>
        </p:txBody>
      </p:sp>
      <p:sp>
        <p:nvSpPr>
          <p:cNvPr id="33" name="Title 1">
            <a:extLst>
              <a:ext uri="{FF2B5EF4-FFF2-40B4-BE49-F238E27FC236}">
                <a16:creationId xmlns:a16="http://schemas.microsoft.com/office/drawing/2014/main" id="{891F34DF-CC4F-45D2-B342-78CB43E4A3EA}"/>
              </a:ext>
            </a:extLst>
          </p:cNvPr>
          <p:cNvSpPr txBox="1">
            <a:spLocks/>
          </p:cNvSpPr>
          <p:nvPr/>
        </p:nvSpPr>
        <p:spPr>
          <a:xfrm>
            <a:off x="0" y="568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haroni" panose="02010803020104030203" pitchFamily="2" charset="-79"/>
                <a:cs typeface="Aharoni" panose="02010803020104030203" pitchFamily="2" charset="-79"/>
              </a:rPr>
              <a:t>RCNN Classification Pipeline</a:t>
            </a:r>
          </a:p>
        </p:txBody>
      </p:sp>
    </p:spTree>
    <p:extLst>
      <p:ext uri="{BB962C8B-B14F-4D97-AF65-F5344CB8AC3E}">
        <p14:creationId xmlns:p14="http://schemas.microsoft.com/office/powerpoint/2010/main" val="1233545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1366</Words>
  <Application>Microsoft Office PowerPoint</Application>
  <PresentationFormat>Widescreen</PresentationFormat>
  <Paragraphs>129</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Aharoni</vt:lpstr>
      <vt:lpstr>Arial</vt:lpstr>
      <vt:lpstr>Arial Black</vt:lpstr>
      <vt:lpstr>Bahnschrift SemiBold</vt:lpstr>
      <vt:lpstr>Calibri</vt:lpstr>
      <vt:lpstr>Calibri Light</vt:lpstr>
      <vt:lpstr>Rubik</vt:lpstr>
      <vt:lpstr>Wingdings</vt:lpstr>
      <vt:lpstr>Office Theme</vt:lpstr>
      <vt:lpstr>Facial Recognition </vt:lpstr>
      <vt:lpstr>PowerPoint Presentation</vt:lpstr>
      <vt:lpstr>PowerPoint Presentation</vt:lpstr>
      <vt:lpstr>PowerPoint Presentation</vt:lpstr>
      <vt:lpstr>Histogram of Oriented Gradients</vt:lpstr>
      <vt:lpstr>Histogram of Oriented Gradients</vt:lpstr>
      <vt:lpstr>Facial Landmark Estimation</vt:lpstr>
      <vt:lpstr>Facial Landmark Estimation</vt:lpstr>
      <vt:lpstr>PowerPoint Presentation</vt:lpstr>
      <vt:lpstr>PowerPoint Presentation</vt:lpstr>
      <vt:lpstr>PowerPoint Presentation</vt:lpstr>
      <vt:lpstr>PowerPoint Presentation</vt:lpstr>
      <vt:lpstr>PowerPoint Presentation</vt:lpstr>
      <vt:lpstr>Histogram of Oriented 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dc:title>
  <dc:creator>Joe Lanzi</dc:creator>
  <cp:lastModifiedBy>Joe Lanzi</cp:lastModifiedBy>
  <cp:revision>82</cp:revision>
  <dcterms:created xsi:type="dcterms:W3CDTF">2021-02-20T22:05:24Z</dcterms:created>
  <dcterms:modified xsi:type="dcterms:W3CDTF">2021-02-21T17:06:47Z</dcterms:modified>
</cp:coreProperties>
</file>